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</p:sldMasterIdLst>
  <p:notesMasterIdLst>
    <p:notesMasterId r:id="rId27"/>
  </p:notesMasterIdLst>
  <p:sldIdLst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MS Gothic" charset="-128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MS Gothic" charset="-128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MS Gothic" charset="-128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MS Gothic" charset="-128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MS 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Gothic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-1152" y="-10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986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717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Tahoma" charset="0"/>
              </a:defRPr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Tahoma" charset="0"/>
              </a:defRPr>
            </a:lvl1pPr>
          </a:lstStyle>
          <a:p>
            <a:endParaRPr 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Tahoma" charset="0"/>
              </a:defRPr>
            </a:lvl1pPr>
          </a:lstStyle>
          <a:p>
            <a:endParaRPr lang="en-US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Tahoma" charset="0"/>
              </a:defRPr>
            </a:lvl1pPr>
          </a:lstStyle>
          <a:p>
            <a:fld id="{45B4415A-E8BC-45FF-8BA6-1D496816E94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902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3562F8-D78C-4F33-BAD0-32081EED5D9C}" type="slidenum">
              <a:rPr lang="en-US"/>
              <a:pPr/>
              <a:t>1</a:t>
            </a:fld>
            <a:endParaRPr lang="en-US"/>
          </a:p>
        </p:txBody>
      </p:sp>
      <p:sp>
        <p:nvSpPr>
          <p:cNvPr id="4403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0B47A4A-8730-451B-81E8-70567422C601}" type="slidenum">
              <a:rPr lang="en-US"/>
              <a:pPr/>
              <a:t>10</a:t>
            </a:fld>
            <a:endParaRPr lang="en-US"/>
          </a:p>
        </p:txBody>
      </p:sp>
      <p:sp>
        <p:nvSpPr>
          <p:cNvPr id="5324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7C5FB8-5875-4146-9344-675802BB5F6B}" type="slidenum">
              <a:rPr lang="en-US"/>
              <a:pPr/>
              <a:t>11</a:t>
            </a:fld>
            <a:endParaRPr lang="en-US"/>
          </a:p>
        </p:txBody>
      </p:sp>
      <p:sp>
        <p:nvSpPr>
          <p:cNvPr id="5427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F653294-D8A0-4C6E-A115-8A23A06AE7CF}" type="slidenum">
              <a:rPr lang="en-US"/>
              <a:pPr/>
              <a:t>12</a:t>
            </a:fld>
            <a:endParaRPr lang="en-US"/>
          </a:p>
        </p:txBody>
      </p:sp>
      <p:sp>
        <p:nvSpPr>
          <p:cNvPr id="55297" name="Text Box 1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fld id="{73E94A0C-2B07-4278-88D8-85F8C3C6225A}" type="slidenum">
              <a:rPr lang="en-US" sz="1400">
                <a:solidFill>
                  <a:srgbClr val="000000"/>
                </a:solidFill>
                <a:ea typeface="ＭＳ Ｐゴシック" charset="-128"/>
              </a:rPr>
              <a:pPr/>
              <a:t>12</a:t>
            </a:fld>
            <a:endParaRPr lang="en-US" sz="1400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55298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9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>
              <a:spcBef>
                <a:spcPct val="0"/>
              </a:spcBef>
            </a:pPr>
            <a:endParaRPr lang="en-US" sz="2000">
              <a:latin typeface="Arial" charset="0"/>
              <a:ea typeface="MS Gothic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0BE5407-B32E-43FF-896C-735B7D8AA4EA}" type="slidenum">
              <a:rPr lang="en-US"/>
              <a:pPr/>
              <a:t>13</a:t>
            </a:fld>
            <a:endParaRPr lang="en-US"/>
          </a:p>
        </p:txBody>
      </p:sp>
      <p:sp>
        <p:nvSpPr>
          <p:cNvPr id="5632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325849-6A82-4729-89AA-08EF6971F289}" type="slidenum">
              <a:rPr lang="en-US"/>
              <a:pPr/>
              <a:t>14</a:t>
            </a:fld>
            <a:endParaRPr lang="en-US"/>
          </a:p>
        </p:txBody>
      </p:sp>
      <p:sp>
        <p:nvSpPr>
          <p:cNvPr id="5734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DBBF41C-7C9A-472C-B598-DF6A9F36DE4D}" type="slidenum">
              <a:rPr lang="en-US"/>
              <a:pPr/>
              <a:t>15</a:t>
            </a:fld>
            <a:endParaRPr lang="en-US"/>
          </a:p>
        </p:txBody>
      </p:sp>
      <p:sp>
        <p:nvSpPr>
          <p:cNvPr id="5836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2EF9CFE-5255-471B-90AE-A2AB8FBDA548}" type="slidenum">
              <a:rPr lang="en-US"/>
              <a:pPr/>
              <a:t>16</a:t>
            </a:fld>
            <a:endParaRPr lang="en-US"/>
          </a:p>
        </p:txBody>
      </p:sp>
      <p:sp>
        <p:nvSpPr>
          <p:cNvPr id="5939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131DC0B-D95F-4DE3-90EA-910D53706EE1}" type="slidenum">
              <a:rPr lang="en-US"/>
              <a:pPr/>
              <a:t>17</a:t>
            </a:fld>
            <a:endParaRPr lang="en-US"/>
          </a:p>
        </p:txBody>
      </p:sp>
      <p:sp>
        <p:nvSpPr>
          <p:cNvPr id="6041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1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0694886-58FA-450A-8988-6F6EA262E133}" type="slidenum">
              <a:rPr lang="en-US"/>
              <a:pPr/>
              <a:t>18</a:t>
            </a:fld>
            <a:endParaRPr lang="en-US"/>
          </a:p>
        </p:txBody>
      </p:sp>
      <p:sp>
        <p:nvSpPr>
          <p:cNvPr id="6144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B5D446-3A5E-4DCB-A90D-228C0F2760F4}" type="slidenum">
              <a:rPr lang="en-US"/>
              <a:pPr/>
              <a:t>19</a:t>
            </a:fld>
            <a:endParaRPr lang="en-US"/>
          </a:p>
        </p:txBody>
      </p:sp>
      <p:sp>
        <p:nvSpPr>
          <p:cNvPr id="6246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246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D090E1E-23A6-411A-ABF5-E8E0E15C8644}" type="slidenum">
              <a:rPr lang="en-US"/>
              <a:pPr/>
              <a:t>2</a:t>
            </a:fld>
            <a:endParaRPr lang="en-US"/>
          </a:p>
        </p:txBody>
      </p:sp>
      <p:sp>
        <p:nvSpPr>
          <p:cNvPr id="45057" name="Text Box 1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fld id="{6165D7B3-C7F3-4F93-9E96-D5A7580BDCD5}" type="slidenum">
              <a:rPr lang="en-US" sz="1400">
                <a:solidFill>
                  <a:srgbClr val="000000"/>
                </a:solidFill>
                <a:ea typeface="ＭＳ Ｐゴシック" charset="-128"/>
              </a:rPr>
              <a:pPr/>
              <a:t>2</a:t>
            </a:fld>
            <a:endParaRPr lang="en-US" sz="1400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45058" name="Rectangle 2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59" name="Rectangle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>
              <a:spcBef>
                <a:spcPct val="0"/>
              </a:spcBef>
            </a:pPr>
            <a:endParaRPr lang="en-US" sz="2000">
              <a:latin typeface="Arial" charset="0"/>
              <a:ea typeface="MS Gothic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45732FC-02BB-48E2-A799-673C4BF2F8E5}" type="slidenum">
              <a:rPr lang="en-US"/>
              <a:pPr/>
              <a:t>20</a:t>
            </a:fld>
            <a:endParaRPr lang="en-US"/>
          </a:p>
        </p:txBody>
      </p:sp>
      <p:sp>
        <p:nvSpPr>
          <p:cNvPr id="6348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0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3230" rIns="0" bIns="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1500"/>
              <a:t>Reviewing what we’ve discussed today...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4A8096-9E3A-4673-BE78-5639C900E18E}" type="slidenum">
              <a:rPr lang="en-US"/>
              <a:pPr/>
              <a:t>3</a:t>
            </a:fld>
            <a:endParaRPr lang="en-US"/>
          </a:p>
        </p:txBody>
      </p:sp>
      <p:sp>
        <p:nvSpPr>
          <p:cNvPr id="4608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A5E5684-64DC-4BD0-AD7C-5DDB42BFF6E3}" type="slidenum">
              <a:rPr lang="en-US"/>
              <a:pPr/>
              <a:t>4</a:t>
            </a:fld>
            <a:endParaRPr lang="en-US"/>
          </a:p>
        </p:txBody>
      </p:sp>
      <p:sp>
        <p:nvSpPr>
          <p:cNvPr id="4710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25D9509-6532-43BA-A3E7-018B54C0C3A6}" type="slidenum">
              <a:rPr lang="en-US"/>
              <a:pPr/>
              <a:t>5</a:t>
            </a:fld>
            <a:endParaRPr lang="en-US"/>
          </a:p>
        </p:txBody>
      </p:sp>
      <p:sp>
        <p:nvSpPr>
          <p:cNvPr id="4812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44B0688-5B7A-4E6A-8E4F-C676115088E1}" type="slidenum">
              <a:rPr lang="en-US"/>
              <a:pPr/>
              <a:t>6</a:t>
            </a:fld>
            <a:endParaRPr lang="en-US"/>
          </a:p>
        </p:txBody>
      </p:sp>
      <p:sp>
        <p:nvSpPr>
          <p:cNvPr id="4915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2C052FA-53BB-44D7-88AB-7DE417FFBA4D}" type="slidenum">
              <a:rPr lang="en-US"/>
              <a:pPr/>
              <a:t>7</a:t>
            </a:fld>
            <a:endParaRPr lang="en-US"/>
          </a:p>
        </p:txBody>
      </p:sp>
      <p:sp>
        <p:nvSpPr>
          <p:cNvPr id="5017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926CDC1-14F5-41E0-BA7E-00805039959F}" type="slidenum">
              <a:rPr lang="en-US"/>
              <a:pPr/>
              <a:t>8</a:t>
            </a:fld>
            <a:endParaRPr lang="en-US"/>
          </a:p>
        </p:txBody>
      </p:sp>
      <p:sp>
        <p:nvSpPr>
          <p:cNvPr id="5120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D1825E-8838-4A4D-A034-C8D4938553ED}" type="slidenum">
              <a:rPr lang="en-US"/>
              <a:pPr/>
              <a:t>9</a:t>
            </a:fld>
            <a:endParaRPr lang="en-US"/>
          </a:p>
        </p:txBody>
      </p:sp>
      <p:sp>
        <p:nvSpPr>
          <p:cNvPr id="5222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66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7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26313" y="228600"/>
            <a:ext cx="2273300" cy="60991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28600"/>
            <a:ext cx="6670675" cy="60991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54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0D7EC89-6B2A-4716-80B8-ED2E1BAF3B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57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1F21E67-ABB5-426B-BF72-63728A8AE3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78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04F715C-ECB2-4D9B-BF64-47CEEC442E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83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D8791FE-E8B3-4821-87A5-C09201CF4A2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79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91FF28A-D75D-4B2F-8A7D-52011387C23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00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6D98937-9214-42EC-A631-E62185D852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902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273193F-FCF2-4AAA-BDDC-471E1266239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01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1E4836C-C7C1-4E37-AAE1-810E20B090C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53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388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35AA8B9-34C5-494D-A0EB-21DEBB6A60E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24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1BD66B2-5BDD-4D14-B541-1817A6E746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90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64547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3C60808-3EF6-4D81-8829-9A65949D333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04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15380D5-B6F8-4BFC-94FD-D93D47B8AE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447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025BA45-E771-4682-BCBE-1DFA50D8C81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48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55F42C6-3A1A-4481-8DC4-94DD2002CC0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981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383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383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42BB239-038C-4218-BCEB-A6EBEF46FF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866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EA0E9A6-DE5F-4F97-8529-9FED5184B4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253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4870397-28C6-49D1-A5CC-5DF27083CC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119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58CB071-A925-4258-9388-DFF411E4200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91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25003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D7153EF-BF2B-426B-992F-4550FA56E0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521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988E7D7-0978-45C7-BDD3-5A852A65CCD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826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BC774A0-149F-49FC-B0DF-5A4BBABBCCF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361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58499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58499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6626243-188C-4293-A081-C92C2331C84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595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F0263D2-025C-499F-8E74-A4F1525DB2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205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3FDB023-E730-40C4-9E3C-24A98198622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859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7909E54-AD23-471F-98B4-83BD1877009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800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383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383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5E51EFE-E8D7-4C84-9DB3-20F9FCBE53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520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F5EC14D-D22E-44F8-B0B2-E53241A8E6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343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070D9C9-3CEA-469F-9017-591306FCBE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0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0225" y="1492250"/>
            <a:ext cx="4457700" cy="4835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0325" y="1492250"/>
            <a:ext cx="4459288" cy="4835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377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B732663-E787-47DE-AF99-9836673FAA1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297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EE01164-F61C-4735-B744-A10C4DB9449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542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63F4D25-CD7C-488C-9AA6-6C89EC02F70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883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0BA5582-1E1A-42A6-9E9A-07181B4014C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595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58499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58499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B9F2BC4-0CD5-4F1F-B268-4193F9E6361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673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731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615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88046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383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383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285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63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058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017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6447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35336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89253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643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58499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58499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4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182298C-04C2-412F-A2CE-352AACFE1E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655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8837A1D-C791-4FAE-A06F-9261CF2540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841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F641F99-3228-4B0B-8A1D-E275C5C124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600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383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383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A23C92C-E3AD-4EB9-830D-FD77A0A1FD5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05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6410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96E07B3-D73C-4E4C-8EE8-AB9CB935AA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8109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0864306-FE82-405F-8A7D-42C0045502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884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4AA0A72-8B69-46BB-AC8B-3A0E7A6D81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0267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EF1108A-40CA-4D20-AFBD-EF4561BFF13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4771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298531C-F02F-4E65-AE19-D022B48B7FF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9983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35C222A-ECC3-46B0-897C-C70C04FF46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5698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58499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58499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0FD1F3A-61F1-41DE-B428-D58AAAB85E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00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2289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0651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730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228600"/>
            <a:ext cx="9069387" cy="11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0225" y="1492250"/>
            <a:ext cx="9069388" cy="483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4695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72300"/>
            <a:ext cx="10079038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1593850" y="7231063"/>
            <a:ext cx="718343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8820" rIns="0" bIns="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pPr algn="ctr"/>
            <a:r>
              <a:rPr lang="en-US" sz="1000" b="1">
                <a:cs typeface="Tahoma" charset="0"/>
              </a:rPr>
              <a:t>RED HAT JBOSS</a:t>
            </a: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531813" y="7207250"/>
            <a:ext cx="1143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0584" rIns="0" bIns="0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fld id="{5940DE38-0C1A-4FAC-9663-DECF75B46564}" type="slidenum">
              <a:rPr lang="en-US" sz="1200">
                <a:cs typeface="Tahoma" charset="0"/>
              </a:rPr>
              <a:pPr/>
              <a:t>‹#›</a:t>
            </a:fld>
            <a:endParaRPr lang="en-US" sz="1200">
              <a:cs typeface="Tahom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xStyles>
    <p:titleStyle>
      <a:lvl1pPr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000" b="1">
          <a:solidFill>
            <a:srgbClr val="000000"/>
          </a:solidFill>
          <a:latin typeface="Arial" charset="0"/>
          <a:ea typeface="MS Gothic" charset="-128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000" b="1">
          <a:solidFill>
            <a:srgbClr val="000000"/>
          </a:solidFill>
          <a:latin typeface="Arial" charset="0"/>
          <a:ea typeface="MS Gothic" charset="-128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000" b="1">
          <a:solidFill>
            <a:srgbClr val="000000"/>
          </a:solidFill>
          <a:latin typeface="Arial" charset="0"/>
          <a:ea typeface="MS Gothic" charset="-128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000" b="1">
          <a:solidFill>
            <a:srgbClr val="000000"/>
          </a:solidFill>
          <a:latin typeface="Arial" charset="0"/>
          <a:ea typeface="MS Gothic" charset="-128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000" b="1">
          <a:solidFill>
            <a:srgbClr val="000000"/>
          </a:solidFill>
          <a:latin typeface="Arial" charset="0"/>
          <a:ea typeface="MS Gothic" charset="-128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000" b="1">
          <a:solidFill>
            <a:srgbClr val="000000"/>
          </a:solidFill>
          <a:latin typeface="Arial" charset="0"/>
          <a:ea typeface="MS Gothic" charset="-128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000" b="1">
          <a:solidFill>
            <a:srgbClr val="000000"/>
          </a:solidFill>
          <a:latin typeface="Arial" charset="0"/>
          <a:ea typeface="MS Gothic" charset="-128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000" b="1">
          <a:solidFill>
            <a:srgbClr val="000000"/>
          </a:solidFill>
          <a:latin typeface="Arial" charset="0"/>
          <a:ea typeface="MS Gothic" charset="-128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600">
          <a:solidFill>
            <a:srgbClr val="000000"/>
          </a:solidFill>
          <a:latin typeface="+mn-lt"/>
          <a:ea typeface="+mn-ea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Tahoma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Tahoma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Tahoma" charset="0"/>
              </a:defRPr>
            </a:lvl1pPr>
          </a:lstStyle>
          <a:p>
            <a:fld id="{668FBC4E-54BD-4844-8999-C158764F3E8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S Gothic" charset="-128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S Gothic" charset="-128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S Gothic" charset="-128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S Gothic" charset="-128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S Gothic" charset="-128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S Gothic" charset="-128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S Gothic" charset="-128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S Gothic" charset="-128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+mn-ea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+mn-ea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38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Tahoma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Tahoma" charset="0"/>
              </a:defRPr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Tahoma" charset="0"/>
              </a:defRPr>
            </a:lvl1pPr>
          </a:lstStyle>
          <a:p>
            <a:fld id="{D0851BA2-D40F-482F-99D0-EFB9E502F20D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21900" cy="759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S Gothic" charset="-128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S Gothic" charset="-128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S Gothic" charset="-128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S Gothic" charset="-128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S Gothic" charset="-128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S Gothic" charset="-128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S Gothic" charset="-128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S Gothic" charset="-128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+mn-ea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+mn-ea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38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Tahoma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Tahoma" charset="0"/>
              </a:defRPr>
            </a:lvl1pPr>
          </a:lstStyle>
          <a:p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Tahoma" charset="0"/>
              </a:defRPr>
            </a:lvl1pPr>
          </a:lstStyle>
          <a:p>
            <a:fld id="{42E2FE49-CA4C-4D06-AEF8-B80DF49922F2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21900" cy="759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S Gothic" charset="-128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S Gothic" charset="-128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S Gothic" charset="-128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S Gothic" charset="-128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S Gothic" charset="-128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S Gothic" charset="-128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S Gothic" charset="-128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S Gothic" charset="-128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+mn-ea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+mn-ea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38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86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457200" rtl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0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57200" rtl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000">
          <a:solidFill>
            <a:srgbClr val="000000"/>
          </a:solidFill>
          <a:latin typeface="Arial" charset="0"/>
          <a:ea typeface="ＭＳ Ｐゴシック" charset="-128"/>
        </a:defRPr>
      </a:lvl2pPr>
      <a:lvl3pPr marL="1143000" indent="-228600" algn="l" defTabSz="457200" rtl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000">
          <a:solidFill>
            <a:srgbClr val="000000"/>
          </a:solidFill>
          <a:latin typeface="Arial" charset="0"/>
          <a:ea typeface="ＭＳ Ｐゴシック" charset="-128"/>
        </a:defRPr>
      </a:lvl3pPr>
      <a:lvl4pPr marL="1600200" indent="-228600" algn="l" defTabSz="457200" rtl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000">
          <a:solidFill>
            <a:srgbClr val="000000"/>
          </a:solidFill>
          <a:latin typeface="Arial" charset="0"/>
          <a:ea typeface="ＭＳ Ｐゴシック" charset="-128"/>
        </a:defRPr>
      </a:lvl4pPr>
      <a:lvl5pPr marL="2057400" indent="-228600" algn="l" defTabSz="457200" rtl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000">
          <a:solidFill>
            <a:srgbClr val="000000"/>
          </a:solidFill>
          <a:latin typeface="Arial" charset="0"/>
          <a:ea typeface="ＭＳ Ｐゴシック" charset="-128"/>
        </a:defRPr>
      </a:lvl5pPr>
      <a:lvl6pPr marL="2514600" indent="-228600" algn="l" defTabSz="457200" rtl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000">
          <a:solidFill>
            <a:srgbClr val="000000"/>
          </a:solidFill>
          <a:latin typeface="Arial" charset="0"/>
          <a:ea typeface="ＭＳ Ｐゴシック" charset="-128"/>
        </a:defRPr>
      </a:lvl6pPr>
      <a:lvl7pPr marL="2971800" indent="-228600" algn="l" defTabSz="457200" rtl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000">
          <a:solidFill>
            <a:srgbClr val="000000"/>
          </a:solidFill>
          <a:latin typeface="Arial" charset="0"/>
          <a:ea typeface="ＭＳ Ｐゴシック" charset="-128"/>
        </a:defRPr>
      </a:lvl7pPr>
      <a:lvl8pPr marL="3429000" indent="-228600" algn="l" defTabSz="457200" rtl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000">
          <a:solidFill>
            <a:srgbClr val="000000"/>
          </a:solidFill>
          <a:latin typeface="Arial" charset="0"/>
          <a:ea typeface="ＭＳ Ｐゴシック" charset="-128"/>
        </a:defRPr>
      </a:lvl8pPr>
      <a:lvl9pPr marL="3886200" indent="-228600" algn="l" defTabSz="457200" rtl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000">
          <a:solidFill>
            <a:srgbClr val="000000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fontAlgn="base" hangingPunct="0">
        <a:lnSpc>
          <a:spcPct val="87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87000"/>
        </a:lnSpc>
        <a:spcBef>
          <a:spcPct val="0"/>
        </a:spcBef>
        <a:spcAft>
          <a:spcPts val="1125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</a:defRPr>
      </a:lvl2pPr>
      <a:lvl3pPr marL="1143000" indent="-228600" algn="l" defTabSz="457200" rtl="0" fontAlgn="base" hangingPunct="0">
        <a:lnSpc>
          <a:spcPct val="87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3pPr>
      <a:lvl4pPr marL="1600200" indent="-228600" algn="l" defTabSz="457200" rtl="0" fontAlgn="base" hangingPunct="0">
        <a:lnSpc>
          <a:spcPct val="87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defTabSz="457200" rtl="0" fontAlgn="base" hangingPunct="0">
        <a:lnSpc>
          <a:spcPct val="87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defTabSz="457200" rtl="0" fontAlgn="base" hangingPunct="0">
        <a:lnSpc>
          <a:spcPct val="87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57200" rtl="0" fontAlgn="base" hangingPunct="0">
        <a:lnSpc>
          <a:spcPct val="87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57200" rtl="0" fontAlgn="base" hangingPunct="0">
        <a:lnSpc>
          <a:spcPct val="87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57200" rtl="0" fontAlgn="base" hangingPunct="0">
        <a:lnSpc>
          <a:spcPct val="87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72300"/>
            <a:ext cx="10077450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6" name="Freeform 2"/>
          <p:cNvSpPr>
            <a:spLocks noChangeArrowheads="1"/>
          </p:cNvSpPr>
          <p:nvPr/>
        </p:nvSpPr>
        <p:spPr bwMode="auto">
          <a:xfrm>
            <a:off x="531813" y="7207250"/>
            <a:ext cx="1143000" cy="228600"/>
          </a:xfrm>
          <a:custGeom>
            <a:avLst/>
            <a:gdLst>
              <a:gd name="G0" fmla="+- 10800 0 0"/>
              <a:gd name="G1" fmla="+- 21600 0 0"/>
              <a:gd name="G2" fmla="+- 10800 0 0"/>
              <a:gd name="G3" fmla="+- 21600 0 0"/>
              <a:gd name="G4" fmla="+- G3 0 G2"/>
              <a:gd name="G5" fmla="+- G1 0 G0"/>
              <a:gd name="G6" fmla="*/ G5 1 21600"/>
              <a:gd name="G7" fmla="*/ G4 1 21600"/>
              <a:gd name="G8" fmla="*/ 1 0 51712"/>
              <a:gd name="G9" fmla="+- 21600 0 0"/>
              <a:gd name="G10" fmla="*/ G0 1 G6"/>
              <a:gd name="G11" fmla="*/ G1 1 G6"/>
              <a:gd name="G12" fmla="*/ G2 1 G7"/>
              <a:gd name="G13" fmla="*/ G3 1 G7"/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0 w 21600"/>
              <a:gd name="T9" fmla="*/ 0 h 21600"/>
              <a:gd name="T10" fmla="*/ G10 w 21600"/>
              <a:gd name="T11" fmla="*/ G12 h 21600"/>
              <a:gd name="T12" fmla="*/ G11 w 21600"/>
              <a:gd name="T13" fmla="*/ G1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1780" rIns="0" bIns="0"/>
          <a:lstStyle/>
          <a:p>
            <a:pPr hangingPunct="1">
              <a:lnSpc>
                <a:spcPct val="95000"/>
              </a:lnSpc>
              <a:tabLst>
                <a:tab pos="723900" algn="l"/>
                <a:tab pos="914400" algn="l"/>
              </a:tabLst>
            </a:pPr>
            <a:fld id="{370C18D7-3A43-4495-B90E-0FC1215C5DCE}" type="slidenum">
              <a:rPr lang="en-US">
                <a:solidFill>
                  <a:srgbClr val="000000"/>
                </a:solidFill>
                <a:latin typeface="Calibri" charset="0"/>
              </a:rPr>
              <a:pPr hangingPunct="1">
                <a:lnSpc>
                  <a:spcPct val="95000"/>
                </a:lnSpc>
                <a:tabLst>
                  <a:tab pos="723900" algn="l"/>
                  <a:tab pos="914400" algn="l"/>
                </a:tabLst>
              </a:pPr>
              <a:t>‹#›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503238" y="301625"/>
            <a:ext cx="90709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503238" y="1768475"/>
            <a:ext cx="90709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Tahoma" charset="0"/>
              </a:defRPr>
            </a:lvl1pPr>
          </a:lstStyle>
          <a:p>
            <a:endParaRPr 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6575"/>
            <a:ext cx="31924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Tahoma" charset="0"/>
              </a:defRPr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7226300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Tahoma" charset="0"/>
              </a:defRPr>
            </a:lvl1pPr>
          </a:lstStyle>
          <a:p>
            <a:fld id="{D3532D9D-DCD4-4DE3-8A35-9ADCB912812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38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+mn-ea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+mn-ea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3.emf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5.emf"/><Relationship Id="rId5" Type="http://schemas.openxmlformats.org/officeDocument/2006/relationships/image" Target="../media/image6.emf"/><Relationship Id="rId10" Type="http://schemas.openxmlformats.org/officeDocument/2006/relationships/image" Target="../media/image14.emf"/><Relationship Id="rId4" Type="http://schemas.openxmlformats.org/officeDocument/2006/relationships/image" Target="../media/image5.emf"/><Relationship Id="rId9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8.emf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jboss.org/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26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3.emf"/><Relationship Id="rId10" Type="http://schemas.openxmlformats.org/officeDocument/2006/relationships/image" Target="../media/image28.emf"/><Relationship Id="rId4" Type="http://schemas.openxmlformats.org/officeDocument/2006/relationships/image" Target="../media/image17.emf"/><Relationship Id="rId9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6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0" Type="http://schemas.openxmlformats.org/officeDocument/2006/relationships/image" Target="../media/image29.png"/><Relationship Id="rId4" Type="http://schemas.openxmlformats.org/officeDocument/2006/relationships/image" Target="../media/image17.emf"/><Relationship Id="rId9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6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0" Type="http://schemas.openxmlformats.org/officeDocument/2006/relationships/image" Target="../media/image30.png"/><Relationship Id="rId4" Type="http://schemas.openxmlformats.org/officeDocument/2006/relationships/image" Target="../media/image17.emf"/><Relationship Id="rId9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6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0" Type="http://schemas.openxmlformats.org/officeDocument/2006/relationships/image" Target="../media/image31.png"/><Relationship Id="rId4" Type="http://schemas.openxmlformats.org/officeDocument/2006/relationships/image" Target="../media/image17.emf"/><Relationship Id="rId9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6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11" Type="http://schemas.openxmlformats.org/officeDocument/2006/relationships/image" Target="../media/image11.emf"/><Relationship Id="rId5" Type="http://schemas.openxmlformats.org/officeDocument/2006/relationships/image" Target="../media/image13.emf"/><Relationship Id="rId10" Type="http://schemas.openxmlformats.org/officeDocument/2006/relationships/image" Target="../media/image32.png"/><Relationship Id="rId4" Type="http://schemas.openxmlformats.org/officeDocument/2006/relationships/image" Target="../media/image17.emf"/><Relationship Id="rId9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5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5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9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5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3.emf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9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3.emf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10" Type="http://schemas.openxmlformats.org/officeDocument/2006/relationships/image" Target="../media/image15.emf"/><Relationship Id="rId4" Type="http://schemas.openxmlformats.org/officeDocument/2006/relationships/image" Target="../media/image5.emf"/><Relationship Id="rId9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0131425" cy="698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04825" y="1597025"/>
            <a:ext cx="9070975" cy="3657600"/>
          </a:xfrm>
          <a:ln/>
        </p:spPr>
        <p:txBody>
          <a:bodyPr tIns="44100"/>
          <a:lstStyle/>
          <a:p>
            <a: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5000"/>
              <a:t>Part 1: Business Rules Overview</a:t>
            </a:r>
            <a:br>
              <a:rPr lang="en-US" sz="5000"/>
            </a:br>
            <a:r>
              <a:rPr lang="en-US" sz="5000"/>
              <a:t/>
            </a:r>
            <a:br>
              <a:rPr lang="en-US" sz="5000"/>
            </a:br>
            <a:r>
              <a:rPr lang="en-US" sz="5000"/>
              <a:t> </a:t>
            </a:r>
            <a:r>
              <a:rPr lang="en-US" sz="3600"/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613" y="3894138"/>
            <a:ext cx="26289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1382713" y="1112838"/>
            <a:ext cx="7543800" cy="2057400"/>
          </a:xfrm>
          <a:prstGeom prst="rect">
            <a:avLst/>
          </a:prstGeom>
          <a:solidFill>
            <a:srgbClr val="404040">
              <a:alpha val="14999"/>
            </a:srgbClr>
          </a:solidFill>
          <a:ln w="3240" cap="flat">
            <a:solidFill>
              <a:srgbClr val="0093D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59" name="AutoShape 3"/>
          <p:cNvCxnSpPr>
            <a:cxnSpLocks noChangeShapeType="1"/>
          </p:cNvCxnSpPr>
          <p:nvPr/>
        </p:nvCxnSpPr>
        <p:spPr bwMode="auto">
          <a:xfrm>
            <a:off x="2678113" y="2027238"/>
            <a:ext cx="609600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60" name="AutoShape 4"/>
          <p:cNvCxnSpPr>
            <a:cxnSpLocks noChangeShapeType="1"/>
          </p:cNvCxnSpPr>
          <p:nvPr/>
        </p:nvCxnSpPr>
        <p:spPr bwMode="auto">
          <a:xfrm>
            <a:off x="6497638" y="1566863"/>
            <a:ext cx="482600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61" name="AutoShape 5"/>
          <p:cNvCxnSpPr>
            <a:cxnSpLocks noChangeShapeType="1"/>
          </p:cNvCxnSpPr>
          <p:nvPr/>
        </p:nvCxnSpPr>
        <p:spPr bwMode="auto">
          <a:xfrm>
            <a:off x="6497638" y="2636838"/>
            <a:ext cx="482600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570038"/>
            <a:ext cx="7239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50" y="1316038"/>
            <a:ext cx="422275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13" y="1341438"/>
            <a:ext cx="400050" cy="43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427288"/>
            <a:ext cx="428625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4354513" y="4084638"/>
            <a:ext cx="1219200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algn="ctr" hangingPunct="1">
              <a:tabLst>
                <a:tab pos="457200" algn="l"/>
                <a:tab pos="9144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Rule </a:t>
            </a:r>
          </a:p>
          <a:p>
            <a:pPr algn="ctr" hangingPunct="1">
              <a:tabLst>
                <a:tab pos="457200" algn="l"/>
                <a:tab pos="9144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Repository</a:t>
            </a:r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6335713" y="4084638"/>
            <a:ext cx="3048000" cy="198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marL="215900" indent="-215900" hangingPunct="1">
              <a:tabLst>
                <a:tab pos="169863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1. Separate the business rules</a:t>
            </a:r>
          </a:p>
          <a:p>
            <a:pPr marL="215900" indent="-215900" hangingPunct="1">
              <a:tabLst>
                <a:tab pos="169863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r>
              <a:rPr lang="en-US" sz="1200">
                <a:solidFill>
                  <a:srgbClr val="000000"/>
                </a:solidFill>
                <a:ea typeface="ＭＳ Ｐ明朝" charset="-128"/>
              </a:rPr>
              <a:t>	from the applications</a:t>
            </a:r>
          </a:p>
          <a:p>
            <a:pPr marL="215900" indent="-215900" hangingPunct="1">
              <a:tabLst>
                <a:tab pos="169863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endParaRPr lang="en-US" sz="1200">
              <a:solidFill>
                <a:srgbClr val="000000"/>
              </a:solidFill>
              <a:ea typeface="ＭＳ Ｐ明朝" charset="-128"/>
            </a:endParaRPr>
          </a:p>
          <a:p>
            <a:pPr marL="215900" indent="-215900" hangingPunct="1">
              <a:buFont typeface="Times New Roman" pitchFamily="16" charset="0"/>
              <a:buAutoNum type="arabicPeriod" startAt="2"/>
              <a:tabLst>
                <a:tab pos="169863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Express rules in terms that the </a:t>
            </a:r>
            <a:br>
              <a:rPr lang="en-US" sz="1200">
                <a:solidFill>
                  <a:srgbClr val="000000"/>
                </a:solidFill>
                <a:ea typeface="ＭＳ Ｐゴシック" charset="-128"/>
              </a:rPr>
            </a:b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	business can readily understand</a:t>
            </a:r>
          </a:p>
          <a:p>
            <a:pPr marL="215900" indent="-215900" hangingPunct="1">
              <a:buClrTx/>
              <a:buSzTx/>
              <a:buFontTx/>
              <a:buNone/>
              <a:tabLst>
                <a:tab pos="169863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endParaRPr lang="en-US" sz="1200">
              <a:solidFill>
                <a:srgbClr val="000000"/>
              </a:solidFill>
              <a:ea typeface="ＭＳ Ｐゴシック" charset="-128"/>
            </a:endParaRPr>
          </a:p>
          <a:p>
            <a:pPr marL="215900" indent="-215900" hangingPunct="1">
              <a:buFont typeface="Times New Roman" pitchFamily="16" charset="0"/>
              <a:buAutoNum type="arabicPeriod" startAt="2"/>
              <a:tabLst>
                <a:tab pos="169863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Empower business and IT experts </a:t>
            </a:r>
            <a:br>
              <a:rPr lang="en-US" sz="1200">
                <a:solidFill>
                  <a:srgbClr val="000000"/>
                </a:solidFill>
                <a:ea typeface="ＭＳ Ｐゴシック" charset="-128"/>
              </a:rPr>
            </a:b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to collaborate</a:t>
            </a:r>
          </a:p>
          <a:p>
            <a:pPr marL="215900" indent="-215900" hangingPunct="1">
              <a:buClrTx/>
              <a:buSzTx/>
              <a:buFontTx/>
              <a:buNone/>
              <a:tabLst>
                <a:tab pos="169863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endParaRPr lang="en-US" sz="1200">
              <a:solidFill>
                <a:srgbClr val="000000"/>
              </a:solidFill>
              <a:ea typeface="ＭＳ Ｐゴシック" charset="-128"/>
            </a:endParaRPr>
          </a:p>
          <a:p>
            <a:pPr marL="215900" indent="-215900" hangingPunct="1">
              <a:buClrTx/>
              <a:buSzTx/>
              <a:buFontTx/>
              <a:buNone/>
              <a:tabLst>
                <a:tab pos="169863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4. Support all the rules</a:t>
            </a:r>
          </a:p>
          <a:p>
            <a:pPr marL="215900" indent="-215900" hangingPunct="1">
              <a:buClrTx/>
              <a:buSzTx/>
              <a:buFontTx/>
              <a:buNone/>
              <a:tabLst>
                <a:tab pos="169863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endParaRPr lang="en-US" sz="1400" b="1">
              <a:solidFill>
                <a:srgbClr val="000000"/>
              </a:solidFill>
              <a:ea typeface="ＭＳ Ｐゴシック" charset="-128"/>
            </a:endParaRPr>
          </a:p>
        </p:txBody>
      </p:sp>
      <p:cxnSp>
        <p:nvCxnSpPr>
          <p:cNvPr id="19468" name="AutoShape 12"/>
          <p:cNvCxnSpPr>
            <a:cxnSpLocks noChangeShapeType="1"/>
          </p:cNvCxnSpPr>
          <p:nvPr/>
        </p:nvCxnSpPr>
        <p:spPr bwMode="auto">
          <a:xfrm>
            <a:off x="4887913" y="3322638"/>
            <a:ext cx="1587" cy="685800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69" name="AutoShape 13"/>
          <p:cNvCxnSpPr>
            <a:cxnSpLocks noChangeShapeType="1"/>
          </p:cNvCxnSpPr>
          <p:nvPr/>
        </p:nvCxnSpPr>
        <p:spPr bwMode="auto">
          <a:xfrm>
            <a:off x="3021013" y="4503738"/>
            <a:ext cx="685800" cy="1587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470" name="AutoShape 14"/>
          <p:cNvCxnSpPr>
            <a:cxnSpLocks noChangeShapeType="1"/>
          </p:cNvCxnSpPr>
          <p:nvPr/>
        </p:nvCxnSpPr>
        <p:spPr bwMode="auto">
          <a:xfrm>
            <a:off x="2982913" y="5913438"/>
            <a:ext cx="685800" cy="1587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19471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3883025"/>
            <a:ext cx="12573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2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5532438"/>
            <a:ext cx="854075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73" name="Rectangle 17"/>
          <p:cNvSpPr>
            <a:spLocks noChangeArrowheads="1"/>
          </p:cNvSpPr>
          <p:nvPr/>
        </p:nvSpPr>
        <p:spPr bwMode="auto">
          <a:xfrm>
            <a:off x="1620838" y="3932238"/>
            <a:ext cx="538162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/>
          <a:p>
            <a:pPr hangingPunct="1">
              <a:tabLst>
                <a:tab pos="457200" algn="l"/>
              </a:tabLst>
            </a:pPr>
            <a:r>
              <a:rPr lang="en-US" sz="1200">
                <a:solidFill>
                  <a:srgbClr val="A6A6A6"/>
                </a:solidFill>
                <a:ea typeface="ＭＳ Ｐゴシック" charset="-128"/>
              </a:rPr>
              <a:t>AHA!</a:t>
            </a:r>
          </a:p>
        </p:txBody>
      </p:sp>
      <p:pic>
        <p:nvPicPr>
          <p:cNvPr id="19474" name="Picture 1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6218238"/>
            <a:ext cx="260350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5" name="Picture 1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4618038"/>
            <a:ext cx="260350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6" name="Picture 2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3" y="5048250"/>
            <a:ext cx="550862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77" name="Rectangle 21"/>
          <p:cNvSpPr>
            <a:spLocks noChangeArrowheads="1"/>
          </p:cNvSpPr>
          <p:nvPr/>
        </p:nvSpPr>
        <p:spPr bwMode="auto">
          <a:xfrm>
            <a:off x="503238" y="122238"/>
            <a:ext cx="906938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640" rIns="0" bIns="0" anchor="ctr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3000">
                <a:solidFill>
                  <a:srgbClr val="4C4C4C"/>
                </a:solidFill>
                <a:ea typeface="ＭＳ Ｐゴシック" charset="-128"/>
              </a:rPr>
              <a:t>The BRMS Solution</a:t>
            </a:r>
          </a:p>
        </p:txBody>
      </p:sp>
      <p:pic>
        <p:nvPicPr>
          <p:cNvPr id="19478" name="Picture 2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17638"/>
            <a:ext cx="2525713" cy="132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113" y="4237038"/>
            <a:ext cx="728662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13" y="1874838"/>
            <a:ext cx="26289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503238" y="122238"/>
            <a:ext cx="906938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640" rIns="0" bIns="0" anchor="ctr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3000">
                <a:solidFill>
                  <a:srgbClr val="4C4C4C"/>
                </a:solidFill>
                <a:ea typeface="ＭＳ Ｐゴシック" charset="-128"/>
              </a:rPr>
              <a:t>BRMS Components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3821113" y="2460625"/>
            <a:ext cx="914400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  <a:tab pos="9144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Repository</a:t>
            </a:r>
          </a:p>
        </p:txBody>
      </p:sp>
      <p:cxnSp>
        <p:nvCxnSpPr>
          <p:cNvPr id="20485" name="AutoShape 5"/>
          <p:cNvCxnSpPr>
            <a:cxnSpLocks noChangeShapeType="1"/>
          </p:cNvCxnSpPr>
          <p:nvPr/>
        </p:nvCxnSpPr>
        <p:spPr bwMode="auto">
          <a:xfrm>
            <a:off x="1425575" y="2016125"/>
            <a:ext cx="457200" cy="1588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486" name="AutoShape 6"/>
          <p:cNvCxnSpPr>
            <a:cxnSpLocks noChangeShapeType="1"/>
          </p:cNvCxnSpPr>
          <p:nvPr/>
        </p:nvCxnSpPr>
        <p:spPr bwMode="auto">
          <a:xfrm>
            <a:off x="4964113" y="3475038"/>
            <a:ext cx="669925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7112000" y="2936875"/>
            <a:ext cx="582613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20" rIns="90000" bIns="45000"/>
          <a:lstStyle/>
          <a:p>
            <a:pPr hangingPunct="1">
              <a:tabLst>
                <a:tab pos="457200" algn="l"/>
              </a:tabLst>
            </a:pPr>
            <a:r>
              <a:rPr lang="en-US" sz="1300">
                <a:solidFill>
                  <a:srgbClr val="000000"/>
                </a:solidFill>
                <a:ea typeface="ＭＳ Ｐゴシック" charset="-128"/>
              </a:rPr>
              <a:t>Facts</a:t>
            </a:r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7272338" y="3563938"/>
            <a:ext cx="893762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20" rIns="90000" bIns="45000"/>
          <a:lstStyle/>
          <a:p>
            <a:pPr hangingPunct="1">
              <a:tabLst>
                <a:tab pos="723900" algn="l"/>
              </a:tabLst>
            </a:pPr>
            <a:r>
              <a:rPr lang="en-US" sz="1300">
                <a:solidFill>
                  <a:srgbClr val="000000"/>
                </a:solidFill>
              </a:rPr>
              <a:t>Decisions</a:t>
            </a:r>
          </a:p>
        </p:txBody>
      </p:sp>
      <p:pic>
        <p:nvPicPr>
          <p:cNvPr id="2048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3017838"/>
            <a:ext cx="619125" cy="81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3967163" y="3170238"/>
            <a:ext cx="65405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440" rIns="90000" bIns="45000"/>
          <a:lstStyle/>
          <a:p>
            <a:pPr hangingPunct="1">
              <a:tabLst>
                <a:tab pos="4572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Business</a:t>
            </a:r>
          </a:p>
          <a:p>
            <a:pPr hangingPunct="1">
              <a:tabLst>
                <a:tab pos="4572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Rule </a:t>
            </a:r>
          </a:p>
          <a:p>
            <a:pPr hangingPunct="1">
              <a:tabLst>
                <a:tab pos="4572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Definitions</a:t>
            </a:r>
          </a:p>
        </p:txBody>
      </p:sp>
      <p:cxnSp>
        <p:nvCxnSpPr>
          <p:cNvPr id="20491" name="AutoShape 11"/>
          <p:cNvCxnSpPr>
            <a:cxnSpLocks noChangeShapeType="1"/>
          </p:cNvCxnSpPr>
          <p:nvPr/>
        </p:nvCxnSpPr>
        <p:spPr bwMode="auto">
          <a:xfrm>
            <a:off x="1373188" y="4792663"/>
            <a:ext cx="457200" cy="1587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492" name="AutoShape 12"/>
          <p:cNvCxnSpPr>
            <a:cxnSpLocks noChangeShapeType="1"/>
            <a:stCxn id="0" idx="3"/>
            <a:endCxn id="20484" idx="0"/>
          </p:cNvCxnSpPr>
          <p:nvPr/>
        </p:nvCxnSpPr>
        <p:spPr bwMode="auto">
          <a:xfrm>
            <a:off x="3168650" y="2012950"/>
            <a:ext cx="1108075" cy="447675"/>
          </a:xfrm>
          <a:prstGeom prst="bentConnector3">
            <a:avLst>
              <a:gd name="adj1" fmla="val 101924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493" name="AutoShape 13"/>
          <p:cNvCxnSpPr>
            <a:cxnSpLocks noChangeShapeType="1"/>
            <a:stCxn id="0" idx="3"/>
            <a:endCxn id="20489" idx="2"/>
          </p:cNvCxnSpPr>
          <p:nvPr/>
        </p:nvCxnSpPr>
        <p:spPr bwMode="auto">
          <a:xfrm flipV="1">
            <a:off x="3106738" y="3832225"/>
            <a:ext cx="1204912" cy="960438"/>
          </a:xfrm>
          <a:prstGeom prst="bentConnector3">
            <a:avLst>
              <a:gd name="adj1" fmla="val 98603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0494" name="Rectangle 14"/>
          <p:cNvSpPr>
            <a:spLocks noChangeArrowheads="1"/>
          </p:cNvSpPr>
          <p:nvPr/>
        </p:nvSpPr>
        <p:spPr bwMode="auto">
          <a:xfrm>
            <a:off x="8316913" y="4237038"/>
            <a:ext cx="914400" cy="74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algn="ctr" hangingPunct="1">
              <a:tabLst>
                <a:tab pos="457200" algn="l"/>
                <a:tab pos="914400" algn="l"/>
              </a:tabLst>
            </a:pPr>
            <a:r>
              <a:rPr lang="en-US" sz="1400">
                <a:solidFill>
                  <a:srgbClr val="000000"/>
                </a:solidFill>
                <a:ea typeface="ＭＳ Ｐゴシック" charset="-128"/>
              </a:rPr>
              <a:t>Business </a:t>
            </a:r>
          </a:p>
          <a:p>
            <a:pPr algn="ctr" hangingPunct="1">
              <a:tabLst>
                <a:tab pos="457200" algn="l"/>
                <a:tab pos="914400" algn="l"/>
              </a:tabLst>
            </a:pPr>
            <a:r>
              <a:rPr lang="en-US" sz="1400">
                <a:solidFill>
                  <a:srgbClr val="000000"/>
                </a:solidFill>
                <a:ea typeface="ＭＳ Ｐゴシック" charset="-128"/>
              </a:rPr>
              <a:t>Data</a:t>
            </a:r>
          </a:p>
          <a:p>
            <a:pPr hangingPunct="1">
              <a:tabLst>
                <a:tab pos="457200" algn="l"/>
                <a:tab pos="914400" algn="l"/>
              </a:tabLst>
            </a:pPr>
            <a:endParaRPr lang="en-US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20495" name="Rectangle 15"/>
          <p:cNvSpPr>
            <a:spLocks noChangeArrowheads="1"/>
          </p:cNvSpPr>
          <p:nvPr/>
        </p:nvSpPr>
        <p:spPr bwMode="auto">
          <a:xfrm>
            <a:off x="8088313" y="3094038"/>
            <a:ext cx="1524000" cy="609600"/>
          </a:xfrm>
          <a:prstGeom prst="rect">
            <a:avLst/>
          </a:prstGeom>
          <a:solidFill>
            <a:srgbClr val="0093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6" name="Rectangle 16"/>
          <p:cNvSpPr>
            <a:spLocks noChangeArrowheads="1"/>
          </p:cNvSpPr>
          <p:nvPr/>
        </p:nvSpPr>
        <p:spPr bwMode="auto">
          <a:xfrm>
            <a:off x="8140700" y="3135313"/>
            <a:ext cx="1404938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algn="ctr" hangingPunct="1">
              <a:tabLst>
                <a:tab pos="457200" algn="l"/>
                <a:tab pos="914400" algn="l"/>
                <a:tab pos="1371600" algn="l"/>
              </a:tabLst>
            </a:pPr>
            <a:r>
              <a:rPr lang="en-US" sz="1400">
                <a:solidFill>
                  <a:srgbClr val="FFFFFF"/>
                </a:solidFill>
                <a:latin typeface="LiBERATION" charset="0"/>
                <a:ea typeface="ＭＳ Ｐゴシック" charset="-128"/>
              </a:rPr>
              <a:t>Enterprise Applications</a:t>
            </a:r>
          </a:p>
        </p:txBody>
      </p:sp>
      <p:sp>
        <p:nvSpPr>
          <p:cNvPr id="20497" name="Rectangle 17"/>
          <p:cNvSpPr>
            <a:spLocks noChangeArrowheads="1"/>
          </p:cNvSpPr>
          <p:nvPr/>
        </p:nvSpPr>
        <p:spPr bwMode="auto">
          <a:xfrm>
            <a:off x="5792788" y="3094038"/>
            <a:ext cx="1219200" cy="609600"/>
          </a:xfrm>
          <a:prstGeom prst="rect">
            <a:avLst/>
          </a:prstGeom>
          <a:solidFill>
            <a:srgbClr val="0093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8" name="Rectangle 18"/>
          <p:cNvSpPr>
            <a:spLocks noChangeArrowheads="1"/>
          </p:cNvSpPr>
          <p:nvPr/>
        </p:nvSpPr>
        <p:spPr bwMode="auto">
          <a:xfrm>
            <a:off x="5640388" y="3170238"/>
            <a:ext cx="1452562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algn="ctr" hangingPunct="1">
              <a:tabLst>
                <a:tab pos="723900" algn="l"/>
                <a:tab pos="1447800" algn="l"/>
              </a:tabLst>
            </a:pPr>
            <a:r>
              <a:rPr lang="en-US" sz="1400">
                <a:solidFill>
                  <a:srgbClr val="FFFFFF"/>
                </a:solidFill>
                <a:latin typeface="LiBERATION" charset="0"/>
                <a:ea typeface="ＭＳ Ｐゴシック" charset="-128"/>
              </a:rPr>
              <a:t>Decision </a:t>
            </a:r>
          </a:p>
          <a:p>
            <a:pPr algn="ctr" hangingPunct="1">
              <a:tabLst>
                <a:tab pos="723900" algn="l"/>
                <a:tab pos="1447800" algn="l"/>
              </a:tabLst>
            </a:pPr>
            <a:r>
              <a:rPr lang="en-US" sz="1400">
                <a:solidFill>
                  <a:srgbClr val="FFFFFF"/>
                </a:solidFill>
                <a:latin typeface="LiBERATION" charset="0"/>
                <a:ea typeface="ＭＳ Ｐゴシック" charset="-128"/>
              </a:rPr>
              <a:t>Service</a:t>
            </a:r>
          </a:p>
        </p:txBody>
      </p:sp>
      <p:cxnSp>
        <p:nvCxnSpPr>
          <p:cNvPr id="20499" name="AutoShape 19"/>
          <p:cNvCxnSpPr>
            <a:cxnSpLocks noChangeShapeType="1"/>
          </p:cNvCxnSpPr>
          <p:nvPr/>
        </p:nvCxnSpPr>
        <p:spPr bwMode="auto">
          <a:xfrm flipH="1" flipV="1">
            <a:off x="7232650" y="3244850"/>
            <a:ext cx="855663" cy="1588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500" name="AutoShape 20"/>
          <p:cNvCxnSpPr>
            <a:cxnSpLocks noChangeShapeType="1"/>
          </p:cNvCxnSpPr>
          <p:nvPr/>
        </p:nvCxnSpPr>
        <p:spPr bwMode="auto">
          <a:xfrm>
            <a:off x="6869113" y="3551238"/>
            <a:ext cx="1219200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501" name="AutoShape 21"/>
          <p:cNvCxnSpPr>
            <a:cxnSpLocks noChangeShapeType="1"/>
          </p:cNvCxnSpPr>
          <p:nvPr/>
        </p:nvCxnSpPr>
        <p:spPr bwMode="auto">
          <a:xfrm flipV="1">
            <a:off x="8761413" y="3703638"/>
            <a:ext cx="1587" cy="411162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0502" name="Rectangle 22"/>
          <p:cNvSpPr>
            <a:spLocks noChangeArrowheads="1"/>
          </p:cNvSpPr>
          <p:nvPr/>
        </p:nvSpPr>
        <p:spPr bwMode="auto">
          <a:xfrm>
            <a:off x="620713" y="2484438"/>
            <a:ext cx="838200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Business Analysts</a:t>
            </a:r>
          </a:p>
        </p:txBody>
      </p:sp>
      <p:sp>
        <p:nvSpPr>
          <p:cNvPr id="20503" name="Rectangle 23"/>
          <p:cNvSpPr>
            <a:spLocks noChangeArrowheads="1"/>
          </p:cNvSpPr>
          <p:nvPr/>
        </p:nvSpPr>
        <p:spPr bwMode="auto">
          <a:xfrm>
            <a:off x="544513" y="5303838"/>
            <a:ext cx="990600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  <a:tab pos="9144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Developers</a:t>
            </a:r>
          </a:p>
        </p:txBody>
      </p:sp>
      <p:pic>
        <p:nvPicPr>
          <p:cNvPr id="20504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4237038"/>
            <a:ext cx="854075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05" name="Picture 2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1570038"/>
            <a:ext cx="69850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0506" name="Group 26"/>
          <p:cNvGrpSpPr>
            <a:grpSpLocks/>
          </p:cNvGrpSpPr>
          <p:nvPr/>
        </p:nvGrpSpPr>
        <p:grpSpPr bwMode="auto">
          <a:xfrm>
            <a:off x="1919288" y="1555750"/>
            <a:ext cx="1247775" cy="914400"/>
            <a:chOff x="1209" y="980"/>
            <a:chExt cx="786" cy="576"/>
          </a:xfrm>
        </p:grpSpPr>
        <p:sp>
          <p:nvSpPr>
            <p:cNvPr id="20507" name="Rectangle 27"/>
            <p:cNvSpPr>
              <a:spLocks noChangeArrowheads="1"/>
            </p:cNvSpPr>
            <p:nvPr/>
          </p:nvSpPr>
          <p:spPr bwMode="auto">
            <a:xfrm>
              <a:off x="1209" y="1080"/>
              <a:ext cx="786" cy="364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Rectangle 28"/>
            <p:cNvSpPr>
              <a:spLocks noChangeArrowheads="1"/>
            </p:cNvSpPr>
            <p:nvPr/>
          </p:nvSpPr>
          <p:spPr bwMode="auto">
            <a:xfrm>
              <a:off x="1257" y="980"/>
              <a:ext cx="739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</a:tabLst>
              </a:pPr>
              <a:r>
                <a:rPr lang="en-US" sz="11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Authoring Tools for Business Users</a:t>
              </a:r>
            </a:p>
          </p:txBody>
        </p:sp>
      </p:grpSp>
      <p:grpSp>
        <p:nvGrpSpPr>
          <p:cNvPr id="20509" name="Group 29"/>
          <p:cNvGrpSpPr>
            <a:grpSpLocks/>
          </p:cNvGrpSpPr>
          <p:nvPr/>
        </p:nvGrpSpPr>
        <p:grpSpPr bwMode="auto">
          <a:xfrm>
            <a:off x="1857375" y="4335463"/>
            <a:ext cx="1247775" cy="914400"/>
            <a:chOff x="1170" y="2731"/>
            <a:chExt cx="786" cy="576"/>
          </a:xfrm>
        </p:grpSpPr>
        <p:sp>
          <p:nvSpPr>
            <p:cNvPr id="20510" name="Rectangle 30"/>
            <p:cNvSpPr>
              <a:spLocks noChangeArrowheads="1"/>
            </p:cNvSpPr>
            <p:nvPr/>
          </p:nvSpPr>
          <p:spPr bwMode="auto">
            <a:xfrm>
              <a:off x="1170" y="2831"/>
              <a:ext cx="786" cy="364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1" name="Rectangle 31"/>
            <p:cNvSpPr>
              <a:spLocks noChangeArrowheads="1"/>
            </p:cNvSpPr>
            <p:nvPr/>
          </p:nvSpPr>
          <p:spPr bwMode="auto">
            <a:xfrm>
              <a:off x="1217" y="2731"/>
              <a:ext cx="739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</a:tabLst>
              </a:pPr>
              <a:r>
                <a:rPr lang="en-US" sz="11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Authoring Tools for Developers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1813" y="2514600"/>
            <a:ext cx="9069387" cy="1831975"/>
          </a:xfrm>
          <a:ln/>
        </p:spPr>
        <p:txBody>
          <a:bodyPr lIns="90000" tIns="44280" rIns="90000" bIns="45000" anchor="t"/>
          <a:lstStyle/>
          <a:p>
            <a:pPr algn="ctr"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5000" b="0">
                <a:ea typeface="ＭＳ Ｐゴシック" charset="-128"/>
              </a:rPr>
              <a:t>Introducing</a:t>
            </a:r>
            <a:br>
              <a:rPr lang="en-US" sz="5000" b="0">
                <a:ea typeface="ＭＳ Ｐゴシック" charset="-128"/>
              </a:rPr>
            </a:br>
            <a:r>
              <a:rPr lang="en-US" sz="5000" b="0">
                <a:ea typeface="ＭＳ Ｐゴシック" charset="-128"/>
              </a:rPr>
              <a:t>JBoss BRMS 5.3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503238" y="361950"/>
            <a:ext cx="906780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GB" sz="3000">
                <a:solidFill>
                  <a:srgbClr val="4C4C4C"/>
                </a:solidFill>
                <a:ea typeface="ＭＳ Ｐゴシック" charset="-128"/>
              </a:rPr>
              <a:t>Community Powered Innovation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3779838"/>
            <a:ext cx="1795462" cy="600075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808080"/>
            </a:solidFill>
            <a:round/>
            <a:headEnd/>
            <a:tailEnd/>
          </a:ln>
          <a:effectLst>
            <a:outerShdw dist="103351" dir="2700000" algn="ctr" rotWithShape="0">
              <a:srgbClr val="808080"/>
            </a:outerShdw>
          </a:effec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4770438"/>
            <a:ext cx="1851025" cy="573087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808080"/>
            </a:solidFill>
            <a:round/>
            <a:headEnd/>
            <a:tailEnd/>
          </a:ln>
          <a:effectLst>
            <a:outerShdw dist="103351" dir="2700000" algn="ctr" rotWithShape="0">
              <a:srgbClr val="808080"/>
            </a:outerShdw>
          </a:effec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5684838"/>
            <a:ext cx="1974850" cy="574675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808080"/>
            </a:solidFill>
            <a:round/>
            <a:headEnd/>
            <a:tailEnd/>
          </a:ln>
          <a:effectLst>
            <a:outerShdw dist="103351" dir="2700000" algn="ctr" rotWithShape="0">
              <a:srgbClr val="808080"/>
            </a:outerShdw>
          </a:effec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2713038"/>
            <a:ext cx="1452562" cy="71596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808080"/>
            </a:solidFill>
            <a:round/>
            <a:headEnd/>
            <a:tailEnd/>
          </a:ln>
          <a:effectLst>
            <a:outerShdw dist="103351" dir="2700000" algn="ctr" rotWithShape="0">
              <a:srgbClr val="808080"/>
            </a:outerShdw>
          </a:effec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1493838"/>
            <a:ext cx="2759075" cy="796925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808080"/>
            </a:solidFill>
            <a:round/>
            <a:headEnd/>
            <a:tailEnd/>
          </a:ln>
          <a:effectLst>
            <a:outerShdw dist="103351" dir="2700000" algn="ctr" rotWithShape="0">
              <a:srgbClr val="808080"/>
            </a:outerShdw>
          </a:effectLst>
        </p:spPr>
      </p:pic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2906713" y="1112838"/>
            <a:ext cx="16383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u="sng" dirty="0">
                <a:solidFill>
                  <a:schemeClr val="accent2"/>
                </a:solidFill>
                <a:ea typeface="SimSun" charset="-122"/>
                <a:hlinkClick r:id="rId8"/>
              </a:rPr>
              <a:t>www.jboss.org</a:t>
            </a: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4302125" y="3932238"/>
            <a:ext cx="142081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>
                <a:ea typeface="SimSun" charset="-122"/>
              </a:rPr>
              <a:t>Rule Engine</a:t>
            </a:r>
          </a:p>
        </p:txBody>
      </p: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4302125" y="4845050"/>
            <a:ext cx="432276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>
                <a:ea typeface="SimSun" charset="-122"/>
              </a:rPr>
              <a:t>Event Processing &amp; Temporal Reasoning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4302125" y="5740400"/>
            <a:ext cx="27146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>
                <a:ea typeface="SimSun" charset="-122"/>
              </a:rPr>
              <a:t>Business Rules Manager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4302125" y="2941638"/>
            <a:ext cx="338931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>
                <a:ea typeface="SimSun" charset="-122"/>
              </a:rPr>
              <a:t>Business Process Management</a:t>
            </a:r>
          </a:p>
        </p:txBody>
      </p:sp>
      <p:cxnSp>
        <p:nvCxnSpPr>
          <p:cNvPr id="22540" name="AutoShape 12"/>
          <p:cNvCxnSpPr>
            <a:cxnSpLocks noChangeShapeType="1"/>
            <a:endCxn id="22533" idx="1"/>
          </p:cNvCxnSpPr>
          <p:nvPr/>
        </p:nvCxnSpPr>
        <p:spPr bwMode="auto">
          <a:xfrm rot="16200000" flipH="1">
            <a:off x="1487885" y="2490391"/>
            <a:ext cx="780256" cy="381000"/>
          </a:xfrm>
          <a:prstGeom prst="bentConnector2">
            <a:avLst/>
          </a:prstGeom>
          <a:noFill/>
          <a:ln w="1836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41" name="AutoShape 13"/>
          <p:cNvCxnSpPr>
            <a:cxnSpLocks noChangeShapeType="1"/>
            <a:endCxn id="22530" idx="1"/>
          </p:cNvCxnSpPr>
          <p:nvPr/>
        </p:nvCxnSpPr>
        <p:spPr bwMode="auto">
          <a:xfrm rot="16200000" flipH="1">
            <a:off x="983457" y="2994819"/>
            <a:ext cx="1789113" cy="381000"/>
          </a:xfrm>
          <a:prstGeom prst="bentConnector2">
            <a:avLst/>
          </a:prstGeom>
          <a:noFill/>
          <a:ln w="1836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42" name="AutoShape 14"/>
          <p:cNvCxnSpPr>
            <a:cxnSpLocks noChangeShapeType="1"/>
            <a:endCxn id="22531" idx="1"/>
          </p:cNvCxnSpPr>
          <p:nvPr/>
        </p:nvCxnSpPr>
        <p:spPr bwMode="auto">
          <a:xfrm rot="16200000" flipH="1">
            <a:off x="494904" y="3483372"/>
            <a:ext cx="2766219" cy="381000"/>
          </a:xfrm>
          <a:prstGeom prst="bentConnector2">
            <a:avLst/>
          </a:prstGeom>
          <a:noFill/>
          <a:ln w="1836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43" name="AutoShape 15"/>
          <p:cNvCxnSpPr>
            <a:cxnSpLocks noChangeShapeType="1"/>
            <a:endCxn id="22532" idx="1"/>
          </p:cNvCxnSpPr>
          <p:nvPr/>
        </p:nvCxnSpPr>
        <p:spPr bwMode="auto">
          <a:xfrm rot="16200000" flipH="1">
            <a:off x="37307" y="3940969"/>
            <a:ext cx="3681413" cy="381000"/>
          </a:xfrm>
          <a:prstGeom prst="bentConnector2">
            <a:avLst/>
          </a:prstGeom>
          <a:noFill/>
          <a:ln w="1836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ChangeArrowheads="1"/>
          </p:cNvSpPr>
          <p:nvPr/>
        </p:nvSpPr>
        <p:spPr bwMode="auto">
          <a:xfrm>
            <a:off x="503238" y="122238"/>
            <a:ext cx="906938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640" rIns="0" bIns="0" anchor="ctr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3000">
                <a:solidFill>
                  <a:srgbClr val="4C4C4C"/>
                </a:solidFill>
                <a:ea typeface="ＭＳ Ｐゴシック" charset="-128"/>
              </a:rPr>
              <a:t>Introducing JBoss BRMS 5.3</a:t>
            </a: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917575" y="1722438"/>
            <a:ext cx="3813175" cy="157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363538" indent="-268288" hangingPunct="1">
              <a:spcAft>
                <a:spcPts val="1425"/>
              </a:spcAft>
              <a:tabLst>
                <a:tab pos="1089025" algn="l"/>
                <a:tab pos="1812925" algn="l"/>
                <a:tab pos="2536825" algn="l"/>
                <a:tab pos="3259138" algn="l"/>
                <a:tab pos="3983038" algn="l"/>
              </a:tabLst>
            </a:pPr>
            <a:r>
              <a:rPr lang="en-US" sz="1400">
                <a:solidFill>
                  <a:srgbClr val="0093D9"/>
                </a:solidFill>
                <a:ea typeface="ＭＳ Ｐゴシック" charset="-128"/>
              </a:rPr>
              <a:t>Features</a:t>
            </a:r>
          </a:p>
          <a:p>
            <a:pPr marL="363538" indent="-268288" hangingPunct="1">
              <a:spcAft>
                <a:spcPts val="725"/>
              </a:spcAft>
              <a:buClr>
                <a:srgbClr val="999999"/>
              </a:buClr>
              <a:buSzPct val="45000"/>
              <a:buFont typeface="Wingdings" charset="0"/>
              <a:buChar char=""/>
              <a:tabLst>
                <a:tab pos="1089025" algn="l"/>
                <a:tab pos="1812925" algn="l"/>
                <a:tab pos="2536825" algn="l"/>
                <a:tab pos="3259138" algn="l"/>
                <a:tab pos="3983038" algn="l"/>
              </a:tabLst>
            </a:pPr>
            <a:r>
              <a:rPr lang="en-US" sz="1400">
                <a:solidFill>
                  <a:srgbClr val="000000"/>
                </a:solidFill>
                <a:latin typeface="Liberation Sans;Arial" charset="0"/>
                <a:ea typeface="ＭＳ Ｐゴシック" charset="-128"/>
              </a:rPr>
              <a:t>Highly flexible and customizable</a:t>
            </a:r>
          </a:p>
          <a:p>
            <a:pPr marL="363538" indent="-268288" hangingPunct="1">
              <a:spcAft>
                <a:spcPts val="725"/>
              </a:spcAft>
              <a:buClr>
                <a:srgbClr val="999999"/>
              </a:buClr>
              <a:buSzPct val="45000"/>
              <a:buFont typeface="Wingdings" charset="0"/>
              <a:buChar char=""/>
              <a:tabLst>
                <a:tab pos="1089025" algn="l"/>
                <a:tab pos="1812925" algn="l"/>
                <a:tab pos="2536825" algn="l"/>
                <a:tab pos="3259138" algn="l"/>
                <a:tab pos="3983038" algn="l"/>
              </a:tabLst>
            </a:pPr>
            <a:r>
              <a:rPr lang="en-US" sz="1400">
                <a:solidFill>
                  <a:srgbClr val="000000"/>
                </a:solidFill>
                <a:latin typeface="Liberation Sans;Arial" charset="0"/>
                <a:ea typeface="ＭＳ Ｐゴシック" charset="-128"/>
              </a:rPr>
              <a:t>Tools for business users and developers</a:t>
            </a:r>
          </a:p>
          <a:p>
            <a:pPr marL="363538" indent="-268288" hangingPunct="1">
              <a:spcAft>
                <a:spcPts val="725"/>
              </a:spcAft>
              <a:buClr>
                <a:srgbClr val="999999"/>
              </a:buClr>
              <a:buSzPct val="45000"/>
              <a:buFont typeface="Wingdings" charset="0"/>
              <a:buChar char=""/>
              <a:tabLst>
                <a:tab pos="1089025" algn="l"/>
                <a:tab pos="1812925" algn="l"/>
                <a:tab pos="2536825" algn="l"/>
                <a:tab pos="3259138" algn="l"/>
                <a:tab pos="3983038" algn="l"/>
              </a:tabLst>
            </a:pPr>
            <a:r>
              <a:rPr lang="en-US" sz="1400">
                <a:solidFill>
                  <a:srgbClr val="000000"/>
                </a:solidFill>
                <a:latin typeface="Liberation Sans;Arial" charset="0"/>
                <a:ea typeface="ＭＳ Ｐゴシック" charset="-128"/>
              </a:rPr>
              <a:t>Open, standards-based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822325" y="952500"/>
            <a:ext cx="8456613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/>
          <a:p>
            <a:pPr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229600" algn="l"/>
              </a:tabLst>
            </a:pPr>
            <a:r>
              <a:rPr lang="en-US">
                <a:solidFill>
                  <a:srgbClr val="595959"/>
                </a:solidFill>
                <a:ea typeface="ＭＳ Ｐゴシック" charset="-128"/>
              </a:rPr>
              <a:t>A Single Distribution for Business Rules Management, Business Process Management and Complex Event Processing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5199063" y="1722438"/>
            <a:ext cx="3813175" cy="148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309563" indent="-215900" hangingPunct="1">
              <a:spcAft>
                <a:spcPts val="1425"/>
              </a:spcAft>
              <a:tabLst>
                <a:tab pos="1089025" algn="l"/>
                <a:tab pos="1812925" algn="l"/>
                <a:tab pos="2536825" algn="l"/>
                <a:tab pos="3259138" algn="l"/>
                <a:tab pos="3983038" algn="l"/>
              </a:tabLst>
            </a:pPr>
            <a:r>
              <a:rPr lang="en-US" sz="1400">
                <a:solidFill>
                  <a:srgbClr val="0093D9"/>
                </a:solidFill>
                <a:ea typeface="ＭＳ Ｐゴシック" charset="-128"/>
              </a:rPr>
              <a:t>Benefits</a:t>
            </a:r>
          </a:p>
          <a:p>
            <a:pPr marL="309563" indent="-215900" hangingPunct="1">
              <a:spcAft>
                <a:spcPts val="725"/>
              </a:spcAft>
              <a:buClr>
                <a:srgbClr val="999999"/>
              </a:buClr>
              <a:buSzPct val="45000"/>
              <a:buFont typeface="Wingdings" charset="0"/>
              <a:buChar char=""/>
              <a:tabLst>
                <a:tab pos="1089025" algn="l"/>
                <a:tab pos="1812925" algn="l"/>
                <a:tab pos="2536825" algn="l"/>
                <a:tab pos="3259138" algn="l"/>
                <a:tab pos="3983038" algn="l"/>
              </a:tabLst>
            </a:pPr>
            <a:r>
              <a:rPr lang="en-US" sz="1400">
                <a:solidFill>
                  <a:srgbClr val="000000"/>
                </a:solidFill>
                <a:latin typeface="Liberation Sans;Arial" charset="0"/>
                <a:ea typeface="ＭＳ Ｐゴシック" charset="-128"/>
              </a:rPr>
              <a:t>Enables improved, automated business processes &amp; decisions</a:t>
            </a:r>
          </a:p>
          <a:p>
            <a:pPr marL="309563" indent="-215900" hangingPunct="1">
              <a:spcAft>
                <a:spcPts val="725"/>
              </a:spcAft>
              <a:buClr>
                <a:srgbClr val="999999"/>
              </a:buClr>
              <a:buSzPct val="45000"/>
              <a:buFont typeface="Wingdings" charset="0"/>
              <a:buChar char=""/>
              <a:tabLst>
                <a:tab pos="1089025" algn="l"/>
                <a:tab pos="1812925" algn="l"/>
                <a:tab pos="2536825" algn="l"/>
                <a:tab pos="3259138" algn="l"/>
                <a:tab pos="3983038" algn="l"/>
              </a:tabLst>
            </a:pPr>
            <a:r>
              <a:rPr lang="en-US" sz="1400">
                <a:solidFill>
                  <a:srgbClr val="000000"/>
                </a:solidFill>
                <a:latin typeface="Liberation Sans;Arial" charset="0"/>
                <a:ea typeface="ＭＳ Ｐゴシック" charset="-128"/>
              </a:rPr>
              <a:t>Enables business agility</a:t>
            </a: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8" y="3590925"/>
            <a:ext cx="8428037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938" y="4752975"/>
            <a:ext cx="976312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78" name="AutoShape 2"/>
          <p:cNvSpPr>
            <a:spLocks noChangeArrowheads="1"/>
          </p:cNvSpPr>
          <p:nvPr/>
        </p:nvSpPr>
        <p:spPr bwMode="auto">
          <a:xfrm>
            <a:off x="5359400" y="2084388"/>
            <a:ext cx="2320925" cy="2468562"/>
          </a:xfrm>
          <a:prstGeom prst="roundRect">
            <a:avLst>
              <a:gd name="adj" fmla="val 16667"/>
            </a:avLst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488" y="4905375"/>
            <a:ext cx="728662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113" y="1874838"/>
            <a:ext cx="26289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03238" y="122238"/>
            <a:ext cx="906938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640" rIns="0" bIns="0" anchor="ctr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3000">
                <a:solidFill>
                  <a:srgbClr val="4C4C4C"/>
                </a:solidFill>
                <a:ea typeface="ＭＳ Ｐゴシック" charset="-128"/>
              </a:rPr>
              <a:t>BRMS Components</a:t>
            </a: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3389313" y="2460625"/>
            <a:ext cx="914400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  <a:tab pos="9144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Repository</a:t>
            </a:r>
          </a:p>
        </p:txBody>
      </p:sp>
      <p:cxnSp>
        <p:nvCxnSpPr>
          <p:cNvPr id="24583" name="AutoShape 7"/>
          <p:cNvCxnSpPr>
            <a:cxnSpLocks noChangeShapeType="1"/>
          </p:cNvCxnSpPr>
          <p:nvPr/>
        </p:nvCxnSpPr>
        <p:spPr bwMode="auto">
          <a:xfrm>
            <a:off x="1463675" y="2027238"/>
            <a:ext cx="457200" cy="1587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584" name="AutoShape 8"/>
          <p:cNvCxnSpPr>
            <a:cxnSpLocks noChangeShapeType="1"/>
          </p:cNvCxnSpPr>
          <p:nvPr/>
        </p:nvCxnSpPr>
        <p:spPr bwMode="auto">
          <a:xfrm>
            <a:off x="4532313" y="3475038"/>
            <a:ext cx="669925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288" y="3017838"/>
            <a:ext cx="606425" cy="74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3535363" y="3170238"/>
            <a:ext cx="65405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440" rIns="90000" bIns="45000"/>
          <a:lstStyle/>
          <a:p>
            <a:pPr hangingPunct="1">
              <a:tabLst>
                <a:tab pos="4572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Business</a:t>
            </a:r>
          </a:p>
          <a:p>
            <a:pPr hangingPunct="1">
              <a:tabLst>
                <a:tab pos="4572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Rule </a:t>
            </a:r>
          </a:p>
          <a:p>
            <a:pPr hangingPunct="1">
              <a:tabLst>
                <a:tab pos="4572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Definitions</a:t>
            </a:r>
          </a:p>
        </p:txBody>
      </p:sp>
      <p:cxnSp>
        <p:nvCxnSpPr>
          <p:cNvPr id="24587" name="AutoShape 11"/>
          <p:cNvCxnSpPr>
            <a:cxnSpLocks noChangeShapeType="1"/>
          </p:cNvCxnSpPr>
          <p:nvPr/>
        </p:nvCxnSpPr>
        <p:spPr bwMode="auto">
          <a:xfrm>
            <a:off x="1463675" y="4541838"/>
            <a:ext cx="457200" cy="1587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588" name="AutoShape 12"/>
          <p:cNvCxnSpPr>
            <a:cxnSpLocks noChangeShapeType="1"/>
            <a:stCxn id="0" idx="3"/>
            <a:endCxn id="24582" idx="0"/>
          </p:cNvCxnSpPr>
          <p:nvPr/>
        </p:nvCxnSpPr>
        <p:spPr bwMode="auto">
          <a:xfrm>
            <a:off x="3168650" y="2001838"/>
            <a:ext cx="676275" cy="458787"/>
          </a:xfrm>
          <a:prstGeom prst="bentConnector3">
            <a:avLst>
              <a:gd name="adj1" fmla="val 98616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6096000" y="5578475"/>
            <a:ext cx="914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algn="ctr" hangingPunct="1">
              <a:tabLst>
                <a:tab pos="457200" algn="l"/>
                <a:tab pos="914400" algn="l"/>
              </a:tabLst>
            </a:pPr>
            <a:r>
              <a:rPr lang="en-US" sz="1400">
                <a:solidFill>
                  <a:srgbClr val="000000"/>
                </a:solidFill>
                <a:ea typeface="ＭＳ Ｐゴシック" charset="-128"/>
              </a:rPr>
              <a:t>Business </a:t>
            </a:r>
          </a:p>
          <a:p>
            <a:pPr algn="ctr" hangingPunct="1">
              <a:tabLst>
                <a:tab pos="457200" algn="l"/>
                <a:tab pos="914400" algn="l"/>
              </a:tabLst>
            </a:pPr>
            <a:r>
              <a:rPr lang="en-US" sz="1400">
                <a:solidFill>
                  <a:srgbClr val="000000"/>
                </a:solidFill>
                <a:ea typeface="ＭＳ Ｐゴシック" charset="-128"/>
              </a:rPr>
              <a:t>Data</a:t>
            </a:r>
          </a:p>
          <a:p>
            <a:pPr hangingPunct="1">
              <a:tabLst>
                <a:tab pos="457200" algn="l"/>
                <a:tab pos="914400" algn="l"/>
              </a:tabLst>
            </a:pPr>
            <a:endParaRPr lang="en-US">
              <a:solidFill>
                <a:srgbClr val="000000"/>
              </a:solidFill>
              <a:ea typeface="ＭＳ Ｐゴシック" charset="-128"/>
            </a:endParaRPr>
          </a:p>
        </p:txBody>
      </p:sp>
      <p:grpSp>
        <p:nvGrpSpPr>
          <p:cNvPr id="24590" name="Group 14"/>
          <p:cNvGrpSpPr>
            <a:grpSpLocks/>
          </p:cNvGrpSpPr>
          <p:nvPr/>
        </p:nvGrpSpPr>
        <p:grpSpPr bwMode="auto">
          <a:xfrm>
            <a:off x="8296275" y="1835150"/>
            <a:ext cx="1522413" cy="608013"/>
            <a:chOff x="5226" y="1156"/>
            <a:chExt cx="959" cy="383"/>
          </a:xfrm>
        </p:grpSpPr>
        <p:sp>
          <p:nvSpPr>
            <p:cNvPr id="24591" name="Rectangle 15"/>
            <p:cNvSpPr>
              <a:spLocks noChangeArrowheads="1"/>
            </p:cNvSpPr>
            <p:nvPr/>
          </p:nvSpPr>
          <p:spPr bwMode="auto">
            <a:xfrm>
              <a:off x="5226" y="1156"/>
              <a:ext cx="959" cy="383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2" name="Rectangle 16"/>
            <p:cNvSpPr>
              <a:spLocks noChangeArrowheads="1"/>
            </p:cNvSpPr>
            <p:nvPr/>
          </p:nvSpPr>
          <p:spPr bwMode="auto">
            <a:xfrm>
              <a:off x="5283" y="1169"/>
              <a:ext cx="901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  <a:tab pos="1371600" algn="l"/>
                </a:tabLst>
              </a:pPr>
              <a:r>
                <a:rPr lang="en-US" sz="12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Enterprise Applications</a:t>
              </a:r>
            </a:p>
          </p:txBody>
        </p:sp>
      </p:grpSp>
      <p:cxnSp>
        <p:nvCxnSpPr>
          <p:cNvPr id="24593" name="AutoShape 17"/>
          <p:cNvCxnSpPr>
            <a:cxnSpLocks noChangeShapeType="1"/>
          </p:cNvCxnSpPr>
          <p:nvPr/>
        </p:nvCxnSpPr>
        <p:spPr bwMode="auto">
          <a:xfrm flipV="1">
            <a:off x="6556375" y="4370388"/>
            <a:ext cx="1588" cy="411162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4594" name="Rectangle 18"/>
          <p:cNvSpPr>
            <a:spLocks noChangeArrowheads="1"/>
          </p:cNvSpPr>
          <p:nvPr/>
        </p:nvSpPr>
        <p:spPr bwMode="auto">
          <a:xfrm>
            <a:off x="620713" y="2484438"/>
            <a:ext cx="838200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Business Analysts</a:t>
            </a:r>
          </a:p>
        </p:txBody>
      </p:sp>
      <p:sp>
        <p:nvSpPr>
          <p:cNvPr id="24595" name="Rectangle 19"/>
          <p:cNvSpPr>
            <a:spLocks noChangeArrowheads="1"/>
          </p:cNvSpPr>
          <p:nvPr/>
        </p:nvSpPr>
        <p:spPr bwMode="auto">
          <a:xfrm>
            <a:off x="544513" y="5303838"/>
            <a:ext cx="990600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  <a:tab pos="9144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Developers</a:t>
            </a:r>
          </a:p>
        </p:txBody>
      </p:sp>
      <p:pic>
        <p:nvPicPr>
          <p:cNvPr id="24596" name="Picture 2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4237038"/>
            <a:ext cx="854075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97" name="Picture 2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1570038"/>
            <a:ext cx="69850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98" name="Picture 2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2339975"/>
            <a:ext cx="1990725" cy="196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99" name="Oval 23"/>
          <p:cNvSpPr>
            <a:spLocks noChangeArrowheads="1"/>
          </p:cNvSpPr>
          <p:nvPr/>
        </p:nvSpPr>
        <p:spPr bwMode="auto">
          <a:xfrm>
            <a:off x="5826125" y="2949575"/>
            <a:ext cx="1371600" cy="817563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720" rIns="90000" bIns="45000" anchor="ctr" anchorCtr="1"/>
          <a:lstStyle/>
          <a:p>
            <a:pPr algn="ctr" hangingPunct="1">
              <a:tabLst>
                <a:tab pos="723900" algn="l"/>
                <a:tab pos="914400" algn="l"/>
                <a:tab pos="1371600" algn="l"/>
              </a:tabLst>
            </a:pPr>
            <a:r>
              <a:rPr lang="en-US" sz="1100">
                <a:solidFill>
                  <a:srgbClr val="FFFFFF"/>
                </a:solidFill>
                <a:ea typeface="ＭＳ Ｐゴシック" charset="-128"/>
              </a:rPr>
              <a:t>Business Process</a:t>
            </a:r>
          </a:p>
          <a:p>
            <a:pPr algn="ctr" hangingPunct="1">
              <a:tabLst>
                <a:tab pos="723900" algn="l"/>
                <a:tab pos="914400" algn="l"/>
                <a:tab pos="1371600" algn="l"/>
              </a:tabLst>
            </a:pPr>
            <a:r>
              <a:rPr lang="en-US" sz="1100">
                <a:solidFill>
                  <a:srgbClr val="FFFFFF"/>
                </a:solidFill>
                <a:ea typeface="ＭＳ Ｐゴシック" charset="-128"/>
              </a:rPr>
              <a:t>Manager</a:t>
            </a:r>
          </a:p>
        </p:txBody>
      </p:sp>
      <p:sp>
        <p:nvSpPr>
          <p:cNvPr id="24600" name="Oval 24"/>
          <p:cNvSpPr>
            <a:spLocks noChangeArrowheads="1"/>
          </p:cNvSpPr>
          <p:nvPr/>
        </p:nvSpPr>
        <p:spPr bwMode="auto">
          <a:xfrm>
            <a:off x="5826125" y="3694113"/>
            <a:ext cx="1371600" cy="6858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5440" rIns="90000" bIns="45000" anchor="ctr" anchorCtr="1"/>
          <a:lstStyle/>
          <a:p>
            <a:pPr algn="ctr" hangingPunct="1">
              <a:tabLst>
                <a:tab pos="723900" algn="l"/>
                <a:tab pos="914400" algn="l"/>
                <a:tab pos="1371600" algn="l"/>
              </a:tabLst>
            </a:pPr>
            <a:r>
              <a:rPr lang="en-US" sz="1200">
                <a:solidFill>
                  <a:srgbClr val="FFFFFF"/>
                </a:solidFill>
                <a:ea typeface="ＭＳ Ｐゴシック" charset="-128"/>
              </a:rPr>
              <a:t>Rule Engine</a:t>
            </a:r>
          </a:p>
        </p:txBody>
      </p:sp>
      <p:sp>
        <p:nvSpPr>
          <p:cNvPr id="24601" name="Oval 25"/>
          <p:cNvSpPr>
            <a:spLocks noChangeArrowheads="1"/>
          </p:cNvSpPr>
          <p:nvPr/>
        </p:nvSpPr>
        <p:spPr bwMode="auto">
          <a:xfrm>
            <a:off x="5826125" y="2339975"/>
            <a:ext cx="1371600" cy="6858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720" rIns="90000" bIns="45000" anchor="ctr" anchorCtr="1"/>
          <a:lstStyle/>
          <a:p>
            <a:pPr algn="ctr" hangingPunct="1">
              <a:tabLst>
                <a:tab pos="723900" algn="l"/>
                <a:tab pos="914400" algn="l"/>
                <a:tab pos="1371600" algn="l"/>
              </a:tabLst>
            </a:pPr>
            <a:r>
              <a:rPr lang="en-US" sz="1100">
                <a:solidFill>
                  <a:srgbClr val="FFFFFF"/>
                </a:solidFill>
                <a:ea typeface="ＭＳ Ｐゴシック" charset="-128"/>
              </a:rPr>
              <a:t>Event Processor</a:t>
            </a:r>
          </a:p>
        </p:txBody>
      </p:sp>
      <p:sp>
        <p:nvSpPr>
          <p:cNvPr id="24602" name="Rectangle 26"/>
          <p:cNvSpPr>
            <a:spLocks noChangeArrowheads="1"/>
          </p:cNvSpPr>
          <p:nvPr/>
        </p:nvSpPr>
        <p:spPr bwMode="auto">
          <a:xfrm>
            <a:off x="8443913" y="5554663"/>
            <a:ext cx="866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6520" rIns="90000" bIns="45000"/>
          <a:lstStyle/>
          <a:p>
            <a:pPr algn="ctr" hangingPunct="1">
              <a:tabLst>
                <a:tab pos="723900" algn="l"/>
              </a:tabLst>
            </a:pPr>
            <a:r>
              <a:rPr lang="en-US" sz="1300">
                <a:solidFill>
                  <a:srgbClr val="000000"/>
                </a:solidFill>
                <a:ea typeface="ＭＳ Ｐゴシック" charset="-128"/>
              </a:rPr>
              <a:t>Business Users</a:t>
            </a:r>
          </a:p>
        </p:txBody>
      </p:sp>
      <p:grpSp>
        <p:nvGrpSpPr>
          <p:cNvPr id="24603" name="Group 27"/>
          <p:cNvGrpSpPr>
            <a:grpSpLocks/>
          </p:cNvGrpSpPr>
          <p:nvPr/>
        </p:nvGrpSpPr>
        <p:grpSpPr bwMode="auto">
          <a:xfrm>
            <a:off x="8296275" y="2809875"/>
            <a:ext cx="1522413" cy="608013"/>
            <a:chOff x="5226" y="1770"/>
            <a:chExt cx="959" cy="383"/>
          </a:xfrm>
        </p:grpSpPr>
        <p:sp>
          <p:nvSpPr>
            <p:cNvPr id="24604" name="Rectangle 28"/>
            <p:cNvSpPr>
              <a:spLocks noChangeArrowheads="1"/>
            </p:cNvSpPr>
            <p:nvPr/>
          </p:nvSpPr>
          <p:spPr bwMode="auto">
            <a:xfrm>
              <a:off x="5226" y="1770"/>
              <a:ext cx="959" cy="383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05" name="Rectangle 29"/>
            <p:cNvSpPr>
              <a:spLocks noChangeArrowheads="1"/>
            </p:cNvSpPr>
            <p:nvPr/>
          </p:nvSpPr>
          <p:spPr bwMode="auto">
            <a:xfrm>
              <a:off x="5283" y="1783"/>
              <a:ext cx="901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  <a:tab pos="1371600" algn="l"/>
                </a:tabLst>
              </a:pPr>
              <a:r>
                <a:rPr lang="en-US" sz="12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Web Services</a:t>
              </a:r>
            </a:p>
          </p:txBody>
        </p:sp>
      </p:grpSp>
      <p:grpSp>
        <p:nvGrpSpPr>
          <p:cNvPr id="24606" name="Group 30"/>
          <p:cNvGrpSpPr>
            <a:grpSpLocks/>
          </p:cNvGrpSpPr>
          <p:nvPr/>
        </p:nvGrpSpPr>
        <p:grpSpPr bwMode="auto">
          <a:xfrm>
            <a:off x="8296275" y="3846513"/>
            <a:ext cx="1522413" cy="608012"/>
            <a:chOff x="5226" y="2423"/>
            <a:chExt cx="959" cy="383"/>
          </a:xfrm>
        </p:grpSpPr>
        <p:sp>
          <p:nvSpPr>
            <p:cNvPr id="24607" name="Rectangle 31"/>
            <p:cNvSpPr>
              <a:spLocks noChangeArrowheads="1"/>
            </p:cNvSpPr>
            <p:nvPr/>
          </p:nvSpPr>
          <p:spPr bwMode="auto">
            <a:xfrm>
              <a:off x="5226" y="2423"/>
              <a:ext cx="959" cy="383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08" name="Rectangle 32"/>
            <p:cNvSpPr>
              <a:spLocks noChangeArrowheads="1"/>
            </p:cNvSpPr>
            <p:nvPr/>
          </p:nvSpPr>
          <p:spPr bwMode="auto">
            <a:xfrm>
              <a:off x="5283" y="2436"/>
              <a:ext cx="901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  <a:tab pos="1371600" algn="l"/>
                </a:tabLst>
              </a:pPr>
              <a:r>
                <a:rPr lang="en-US" sz="12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Java</a:t>
              </a:r>
            </a:p>
          </p:txBody>
        </p:sp>
      </p:grpSp>
      <p:cxnSp>
        <p:nvCxnSpPr>
          <p:cNvPr id="24609" name="AutoShape 33"/>
          <p:cNvCxnSpPr>
            <a:cxnSpLocks noChangeShapeType="1"/>
          </p:cNvCxnSpPr>
          <p:nvPr/>
        </p:nvCxnSpPr>
        <p:spPr bwMode="auto">
          <a:xfrm>
            <a:off x="6473825" y="1425575"/>
            <a:ext cx="1588" cy="533400"/>
          </a:xfrm>
          <a:prstGeom prst="bentConnector3">
            <a:avLst>
              <a:gd name="adj1" fmla="val 50000"/>
            </a:avLst>
          </a:prstGeom>
          <a:noFill/>
          <a:ln w="2844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4610" name="Rectangle 34"/>
          <p:cNvSpPr>
            <a:spLocks noChangeArrowheads="1"/>
          </p:cNvSpPr>
          <p:nvPr/>
        </p:nvSpPr>
        <p:spPr bwMode="auto">
          <a:xfrm>
            <a:off x="5808663" y="1079500"/>
            <a:ext cx="14478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  <a:tab pos="914400" algn="l"/>
                <a:tab pos="1371600" algn="l"/>
              </a:tabLst>
            </a:pPr>
            <a:r>
              <a:rPr lang="en-US" sz="1300">
                <a:solidFill>
                  <a:srgbClr val="000000"/>
                </a:solidFill>
                <a:ea typeface="ＭＳ Ｐゴシック" charset="-128"/>
              </a:rPr>
              <a:t>Business Events</a:t>
            </a:r>
          </a:p>
        </p:txBody>
      </p:sp>
      <p:cxnSp>
        <p:nvCxnSpPr>
          <p:cNvPr id="24611" name="AutoShape 35"/>
          <p:cNvCxnSpPr>
            <a:cxnSpLocks noChangeShapeType="1"/>
            <a:stCxn id="0" idx="3"/>
            <a:endCxn id="24585" idx="2"/>
          </p:cNvCxnSpPr>
          <p:nvPr/>
        </p:nvCxnSpPr>
        <p:spPr bwMode="auto">
          <a:xfrm flipV="1">
            <a:off x="3200400" y="3762375"/>
            <a:ext cx="673100" cy="809625"/>
          </a:xfrm>
          <a:prstGeom prst="bentConnector3">
            <a:avLst>
              <a:gd name="adj1" fmla="val 97319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4612" name="Group 36"/>
          <p:cNvGrpSpPr>
            <a:grpSpLocks/>
          </p:cNvGrpSpPr>
          <p:nvPr/>
        </p:nvGrpSpPr>
        <p:grpSpPr bwMode="auto">
          <a:xfrm>
            <a:off x="1919288" y="1544638"/>
            <a:ext cx="1247775" cy="914400"/>
            <a:chOff x="1209" y="973"/>
            <a:chExt cx="786" cy="576"/>
          </a:xfrm>
        </p:grpSpPr>
        <p:sp>
          <p:nvSpPr>
            <p:cNvPr id="24613" name="Rectangle 37"/>
            <p:cNvSpPr>
              <a:spLocks noChangeArrowheads="1"/>
            </p:cNvSpPr>
            <p:nvPr/>
          </p:nvSpPr>
          <p:spPr bwMode="auto">
            <a:xfrm>
              <a:off x="1209" y="1073"/>
              <a:ext cx="786" cy="364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4" name="Rectangle 38"/>
            <p:cNvSpPr>
              <a:spLocks noChangeArrowheads="1"/>
            </p:cNvSpPr>
            <p:nvPr/>
          </p:nvSpPr>
          <p:spPr bwMode="auto">
            <a:xfrm>
              <a:off x="1257" y="973"/>
              <a:ext cx="739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</a:tabLst>
              </a:pPr>
              <a:r>
                <a:rPr lang="en-US" sz="11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Authoring Tools for Business Users</a:t>
              </a:r>
            </a:p>
          </p:txBody>
        </p:sp>
      </p:grpSp>
      <p:grpSp>
        <p:nvGrpSpPr>
          <p:cNvPr id="24615" name="Group 39"/>
          <p:cNvGrpSpPr>
            <a:grpSpLocks/>
          </p:cNvGrpSpPr>
          <p:nvPr/>
        </p:nvGrpSpPr>
        <p:grpSpPr bwMode="auto">
          <a:xfrm>
            <a:off x="1951038" y="4114800"/>
            <a:ext cx="1247775" cy="914400"/>
            <a:chOff x="1229" y="2592"/>
            <a:chExt cx="786" cy="576"/>
          </a:xfrm>
        </p:grpSpPr>
        <p:sp>
          <p:nvSpPr>
            <p:cNvPr id="24616" name="Rectangle 40"/>
            <p:cNvSpPr>
              <a:spLocks noChangeArrowheads="1"/>
            </p:cNvSpPr>
            <p:nvPr/>
          </p:nvSpPr>
          <p:spPr bwMode="auto">
            <a:xfrm>
              <a:off x="1229" y="2692"/>
              <a:ext cx="786" cy="364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7" name="Rectangle 41"/>
            <p:cNvSpPr>
              <a:spLocks noChangeArrowheads="1"/>
            </p:cNvSpPr>
            <p:nvPr/>
          </p:nvSpPr>
          <p:spPr bwMode="auto">
            <a:xfrm>
              <a:off x="1276" y="2592"/>
              <a:ext cx="739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</a:tabLst>
              </a:pPr>
              <a:r>
                <a:rPr lang="en-US" sz="11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Authoring Tools for Developers</a:t>
              </a:r>
            </a:p>
          </p:txBody>
        </p:sp>
      </p:grpSp>
      <p:cxnSp>
        <p:nvCxnSpPr>
          <p:cNvPr id="24618" name="AutoShape 42"/>
          <p:cNvCxnSpPr>
            <a:cxnSpLocks noChangeShapeType="1"/>
            <a:stCxn id="24578" idx="3"/>
            <a:endCxn id="24577" idx="1"/>
          </p:cNvCxnSpPr>
          <p:nvPr/>
        </p:nvCxnSpPr>
        <p:spPr bwMode="auto">
          <a:xfrm>
            <a:off x="7680325" y="3317875"/>
            <a:ext cx="709613" cy="1824038"/>
          </a:xfrm>
          <a:prstGeom prst="bentConnector3">
            <a:avLst>
              <a:gd name="adj1" fmla="val 51448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619" name="AutoShape 43"/>
          <p:cNvCxnSpPr>
            <a:cxnSpLocks noChangeShapeType="1"/>
            <a:stCxn id="24578" idx="3"/>
            <a:endCxn id="0" idx="1"/>
          </p:cNvCxnSpPr>
          <p:nvPr/>
        </p:nvCxnSpPr>
        <p:spPr bwMode="auto">
          <a:xfrm>
            <a:off x="7680325" y="3317875"/>
            <a:ext cx="615950" cy="833438"/>
          </a:xfrm>
          <a:prstGeom prst="bentConnector3">
            <a:avLst>
              <a:gd name="adj1" fmla="val 60008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620" name="AutoShape 44"/>
          <p:cNvCxnSpPr>
            <a:cxnSpLocks noChangeShapeType="1"/>
            <a:stCxn id="24578" idx="3"/>
            <a:endCxn id="0" idx="1"/>
          </p:cNvCxnSpPr>
          <p:nvPr/>
        </p:nvCxnSpPr>
        <p:spPr bwMode="auto">
          <a:xfrm flipV="1">
            <a:off x="7680325" y="3114675"/>
            <a:ext cx="615950" cy="203200"/>
          </a:xfrm>
          <a:prstGeom prst="bentConnector3">
            <a:avLst>
              <a:gd name="adj1" fmla="val 61676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621" name="AutoShape 45"/>
          <p:cNvCxnSpPr>
            <a:cxnSpLocks noChangeShapeType="1"/>
            <a:stCxn id="24578" idx="3"/>
            <a:endCxn id="0" idx="1"/>
          </p:cNvCxnSpPr>
          <p:nvPr/>
        </p:nvCxnSpPr>
        <p:spPr bwMode="auto">
          <a:xfrm flipV="1">
            <a:off x="7680325" y="2138363"/>
            <a:ext cx="615950" cy="1177925"/>
          </a:xfrm>
          <a:prstGeom prst="bentConnector3">
            <a:avLst>
              <a:gd name="adj1" fmla="val 60008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24622" name="Picture 4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13" y="5464175"/>
            <a:ext cx="925512" cy="73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623" name="Rectangle 47"/>
          <p:cNvSpPr>
            <a:spLocks noChangeArrowheads="1"/>
          </p:cNvSpPr>
          <p:nvPr/>
        </p:nvSpPr>
        <p:spPr bwMode="auto">
          <a:xfrm>
            <a:off x="2524125" y="6226175"/>
            <a:ext cx="915988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  <a:tab pos="9144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Operations</a:t>
            </a:r>
          </a:p>
        </p:txBody>
      </p:sp>
      <p:cxnSp>
        <p:nvCxnSpPr>
          <p:cNvPr id="24624" name="AutoShape 48"/>
          <p:cNvCxnSpPr>
            <a:cxnSpLocks noChangeShapeType="1"/>
          </p:cNvCxnSpPr>
          <p:nvPr/>
        </p:nvCxnSpPr>
        <p:spPr bwMode="auto">
          <a:xfrm>
            <a:off x="3440113" y="5997575"/>
            <a:ext cx="762000" cy="1588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4625" name="Group 49"/>
          <p:cNvGrpSpPr>
            <a:grpSpLocks/>
          </p:cNvGrpSpPr>
          <p:nvPr/>
        </p:nvGrpSpPr>
        <p:grpSpPr bwMode="auto">
          <a:xfrm>
            <a:off x="4222750" y="5694363"/>
            <a:ext cx="1247775" cy="679450"/>
            <a:chOff x="2660" y="3587"/>
            <a:chExt cx="786" cy="428"/>
          </a:xfrm>
        </p:grpSpPr>
        <p:sp>
          <p:nvSpPr>
            <p:cNvPr id="24626" name="Rectangle 50"/>
            <p:cNvSpPr>
              <a:spLocks noChangeArrowheads="1"/>
            </p:cNvSpPr>
            <p:nvPr/>
          </p:nvSpPr>
          <p:spPr bwMode="auto">
            <a:xfrm>
              <a:off x="2660" y="3661"/>
              <a:ext cx="786" cy="270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27" name="Rectangle 51"/>
            <p:cNvSpPr>
              <a:spLocks noChangeArrowheads="1"/>
            </p:cNvSpPr>
            <p:nvPr/>
          </p:nvSpPr>
          <p:spPr bwMode="auto">
            <a:xfrm>
              <a:off x="2707" y="3587"/>
              <a:ext cx="739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</a:tabLst>
              </a:pPr>
              <a:r>
                <a:rPr lang="en-US" sz="11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Business Central</a:t>
              </a:r>
            </a:p>
          </p:txBody>
        </p:sp>
      </p:grpSp>
      <p:cxnSp>
        <p:nvCxnSpPr>
          <p:cNvPr id="24628" name="AutoShape 52"/>
          <p:cNvCxnSpPr>
            <a:cxnSpLocks noChangeShapeType="1"/>
            <a:stCxn id="24626" idx="0"/>
          </p:cNvCxnSpPr>
          <p:nvPr/>
        </p:nvCxnSpPr>
        <p:spPr bwMode="auto">
          <a:xfrm rot="5400000" flipH="1" flipV="1">
            <a:off x="4614863" y="4848227"/>
            <a:ext cx="1195387" cy="731837"/>
          </a:xfrm>
          <a:prstGeom prst="bentConnector3">
            <a:avLst>
              <a:gd name="adj1" fmla="val 50000"/>
            </a:avLst>
          </a:prstGeom>
          <a:noFill/>
          <a:ln w="28440" cap="rnd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938" y="4752975"/>
            <a:ext cx="976312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2" name="AutoShape 2"/>
          <p:cNvSpPr>
            <a:spLocks noChangeArrowheads="1"/>
          </p:cNvSpPr>
          <p:nvPr/>
        </p:nvSpPr>
        <p:spPr bwMode="auto">
          <a:xfrm>
            <a:off x="5359400" y="2084388"/>
            <a:ext cx="2320925" cy="2468562"/>
          </a:xfrm>
          <a:prstGeom prst="roundRect">
            <a:avLst>
              <a:gd name="adj" fmla="val 16667"/>
            </a:avLst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488" y="4905375"/>
            <a:ext cx="728662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113" y="1874838"/>
            <a:ext cx="26289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503238" y="122238"/>
            <a:ext cx="906938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640" rIns="0" bIns="0" anchor="ctr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3000">
                <a:solidFill>
                  <a:srgbClr val="4C4C4C"/>
                </a:solidFill>
                <a:ea typeface="ＭＳ Ｐゴシック" charset="-128"/>
              </a:rPr>
              <a:t>BRMS Components</a:t>
            </a: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3389313" y="2460625"/>
            <a:ext cx="914400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  <a:tab pos="9144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Repository</a:t>
            </a:r>
          </a:p>
        </p:txBody>
      </p:sp>
      <p:cxnSp>
        <p:nvCxnSpPr>
          <p:cNvPr id="25607" name="AutoShape 7"/>
          <p:cNvCxnSpPr>
            <a:cxnSpLocks noChangeShapeType="1"/>
          </p:cNvCxnSpPr>
          <p:nvPr/>
        </p:nvCxnSpPr>
        <p:spPr bwMode="auto">
          <a:xfrm>
            <a:off x="1463675" y="2027238"/>
            <a:ext cx="457200" cy="1587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08" name="AutoShape 8"/>
          <p:cNvCxnSpPr>
            <a:cxnSpLocks noChangeShapeType="1"/>
          </p:cNvCxnSpPr>
          <p:nvPr/>
        </p:nvCxnSpPr>
        <p:spPr bwMode="auto">
          <a:xfrm>
            <a:off x="4532313" y="3475038"/>
            <a:ext cx="669925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288" y="3017838"/>
            <a:ext cx="606425" cy="74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3535363" y="3170238"/>
            <a:ext cx="65405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440" rIns="90000" bIns="45000"/>
          <a:lstStyle/>
          <a:p>
            <a:pPr hangingPunct="1">
              <a:tabLst>
                <a:tab pos="4572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Business</a:t>
            </a:r>
          </a:p>
          <a:p>
            <a:pPr hangingPunct="1">
              <a:tabLst>
                <a:tab pos="4572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Rule </a:t>
            </a:r>
          </a:p>
          <a:p>
            <a:pPr hangingPunct="1">
              <a:tabLst>
                <a:tab pos="4572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Definitions</a:t>
            </a:r>
          </a:p>
        </p:txBody>
      </p:sp>
      <p:cxnSp>
        <p:nvCxnSpPr>
          <p:cNvPr id="25611" name="AutoShape 11"/>
          <p:cNvCxnSpPr>
            <a:cxnSpLocks noChangeShapeType="1"/>
          </p:cNvCxnSpPr>
          <p:nvPr/>
        </p:nvCxnSpPr>
        <p:spPr bwMode="auto">
          <a:xfrm>
            <a:off x="1463675" y="4541838"/>
            <a:ext cx="457200" cy="1587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12" name="AutoShape 12"/>
          <p:cNvCxnSpPr>
            <a:cxnSpLocks noChangeShapeType="1"/>
            <a:stCxn id="0" idx="3"/>
            <a:endCxn id="25606" idx="0"/>
          </p:cNvCxnSpPr>
          <p:nvPr/>
        </p:nvCxnSpPr>
        <p:spPr bwMode="auto">
          <a:xfrm>
            <a:off x="3168650" y="2001838"/>
            <a:ext cx="676275" cy="458787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6096000" y="5578475"/>
            <a:ext cx="914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algn="ctr" hangingPunct="1">
              <a:tabLst>
                <a:tab pos="457200" algn="l"/>
                <a:tab pos="914400" algn="l"/>
              </a:tabLst>
            </a:pPr>
            <a:r>
              <a:rPr lang="en-US" sz="1400">
                <a:solidFill>
                  <a:srgbClr val="000000"/>
                </a:solidFill>
                <a:ea typeface="ＭＳ Ｐゴシック" charset="-128"/>
              </a:rPr>
              <a:t>Business </a:t>
            </a:r>
          </a:p>
          <a:p>
            <a:pPr algn="ctr" hangingPunct="1">
              <a:tabLst>
                <a:tab pos="457200" algn="l"/>
                <a:tab pos="914400" algn="l"/>
              </a:tabLst>
            </a:pPr>
            <a:r>
              <a:rPr lang="en-US" sz="1400">
                <a:solidFill>
                  <a:srgbClr val="000000"/>
                </a:solidFill>
                <a:ea typeface="ＭＳ Ｐゴシック" charset="-128"/>
              </a:rPr>
              <a:t>Data</a:t>
            </a:r>
          </a:p>
          <a:p>
            <a:pPr hangingPunct="1">
              <a:tabLst>
                <a:tab pos="457200" algn="l"/>
                <a:tab pos="914400" algn="l"/>
              </a:tabLst>
            </a:pPr>
            <a:endParaRPr lang="en-US">
              <a:solidFill>
                <a:srgbClr val="000000"/>
              </a:solidFill>
              <a:ea typeface="ＭＳ Ｐゴシック" charset="-128"/>
            </a:endParaRPr>
          </a:p>
        </p:txBody>
      </p:sp>
      <p:grpSp>
        <p:nvGrpSpPr>
          <p:cNvPr id="25614" name="Group 14"/>
          <p:cNvGrpSpPr>
            <a:grpSpLocks/>
          </p:cNvGrpSpPr>
          <p:nvPr/>
        </p:nvGrpSpPr>
        <p:grpSpPr bwMode="auto">
          <a:xfrm>
            <a:off x="8115300" y="1835150"/>
            <a:ext cx="1522413" cy="608013"/>
            <a:chOff x="5112" y="1156"/>
            <a:chExt cx="959" cy="383"/>
          </a:xfrm>
        </p:grpSpPr>
        <p:sp>
          <p:nvSpPr>
            <p:cNvPr id="25615" name="Rectangle 15"/>
            <p:cNvSpPr>
              <a:spLocks noChangeArrowheads="1"/>
            </p:cNvSpPr>
            <p:nvPr/>
          </p:nvSpPr>
          <p:spPr bwMode="auto">
            <a:xfrm>
              <a:off x="5112" y="1156"/>
              <a:ext cx="959" cy="383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6" name="Rectangle 16"/>
            <p:cNvSpPr>
              <a:spLocks noChangeArrowheads="1"/>
            </p:cNvSpPr>
            <p:nvPr/>
          </p:nvSpPr>
          <p:spPr bwMode="auto">
            <a:xfrm>
              <a:off x="5170" y="1169"/>
              <a:ext cx="901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  <a:tab pos="1371600" algn="l"/>
                </a:tabLst>
              </a:pPr>
              <a:r>
                <a:rPr lang="en-US" sz="12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Enterprise Applications</a:t>
              </a:r>
            </a:p>
          </p:txBody>
        </p:sp>
      </p:grpSp>
      <p:cxnSp>
        <p:nvCxnSpPr>
          <p:cNvPr id="25617" name="AutoShape 17"/>
          <p:cNvCxnSpPr>
            <a:cxnSpLocks noChangeShapeType="1"/>
          </p:cNvCxnSpPr>
          <p:nvPr/>
        </p:nvCxnSpPr>
        <p:spPr bwMode="auto">
          <a:xfrm flipV="1">
            <a:off x="6556375" y="4370388"/>
            <a:ext cx="1588" cy="411162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5618" name="Rectangle 18"/>
          <p:cNvSpPr>
            <a:spLocks noChangeArrowheads="1"/>
          </p:cNvSpPr>
          <p:nvPr/>
        </p:nvSpPr>
        <p:spPr bwMode="auto">
          <a:xfrm>
            <a:off x="544513" y="5303838"/>
            <a:ext cx="990600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  <a:tab pos="9144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Developers</a:t>
            </a:r>
          </a:p>
        </p:txBody>
      </p:sp>
      <p:pic>
        <p:nvPicPr>
          <p:cNvPr id="25619" name="Picture 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4237038"/>
            <a:ext cx="854075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20" name="Picture 2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2339975"/>
            <a:ext cx="1990725" cy="196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21" name="Oval 21"/>
          <p:cNvSpPr>
            <a:spLocks noChangeArrowheads="1"/>
          </p:cNvSpPr>
          <p:nvPr/>
        </p:nvSpPr>
        <p:spPr bwMode="auto">
          <a:xfrm>
            <a:off x="5826125" y="2949575"/>
            <a:ext cx="1371600" cy="817563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720" rIns="90000" bIns="45000" anchor="ctr" anchorCtr="1"/>
          <a:lstStyle/>
          <a:p>
            <a:pPr algn="ctr" hangingPunct="1">
              <a:tabLst>
                <a:tab pos="723900" algn="l"/>
                <a:tab pos="914400" algn="l"/>
                <a:tab pos="1371600" algn="l"/>
              </a:tabLst>
            </a:pPr>
            <a:r>
              <a:rPr lang="en-US" sz="1100">
                <a:solidFill>
                  <a:srgbClr val="FFFFFF"/>
                </a:solidFill>
                <a:ea typeface="ＭＳ Ｐゴシック" charset="-128"/>
              </a:rPr>
              <a:t>Business Process</a:t>
            </a:r>
          </a:p>
          <a:p>
            <a:pPr algn="ctr" hangingPunct="1">
              <a:tabLst>
                <a:tab pos="723900" algn="l"/>
                <a:tab pos="914400" algn="l"/>
                <a:tab pos="1371600" algn="l"/>
              </a:tabLst>
            </a:pPr>
            <a:r>
              <a:rPr lang="en-US" sz="1100">
                <a:solidFill>
                  <a:srgbClr val="FFFFFF"/>
                </a:solidFill>
                <a:ea typeface="ＭＳ Ｐゴシック" charset="-128"/>
              </a:rPr>
              <a:t>Manager</a:t>
            </a:r>
          </a:p>
        </p:txBody>
      </p:sp>
      <p:sp>
        <p:nvSpPr>
          <p:cNvPr id="25622" name="Oval 22"/>
          <p:cNvSpPr>
            <a:spLocks noChangeArrowheads="1"/>
          </p:cNvSpPr>
          <p:nvPr/>
        </p:nvSpPr>
        <p:spPr bwMode="auto">
          <a:xfrm>
            <a:off x="5826125" y="3694113"/>
            <a:ext cx="1371600" cy="6858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5440" rIns="90000" bIns="45000" anchor="ctr" anchorCtr="1"/>
          <a:lstStyle/>
          <a:p>
            <a:pPr algn="ctr" hangingPunct="1">
              <a:tabLst>
                <a:tab pos="723900" algn="l"/>
                <a:tab pos="914400" algn="l"/>
                <a:tab pos="1371600" algn="l"/>
              </a:tabLst>
            </a:pPr>
            <a:r>
              <a:rPr lang="en-US" sz="1200">
                <a:solidFill>
                  <a:srgbClr val="FFFFFF"/>
                </a:solidFill>
                <a:ea typeface="ＭＳ Ｐゴシック" charset="-128"/>
              </a:rPr>
              <a:t>Rule Engine</a:t>
            </a:r>
          </a:p>
        </p:txBody>
      </p:sp>
      <p:sp>
        <p:nvSpPr>
          <p:cNvPr id="25623" name="Oval 23"/>
          <p:cNvSpPr>
            <a:spLocks noChangeArrowheads="1"/>
          </p:cNvSpPr>
          <p:nvPr/>
        </p:nvSpPr>
        <p:spPr bwMode="auto">
          <a:xfrm>
            <a:off x="5826125" y="2339975"/>
            <a:ext cx="1371600" cy="6858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720" rIns="90000" bIns="45000" anchor="ctr" anchorCtr="1"/>
          <a:lstStyle/>
          <a:p>
            <a:pPr algn="ctr" hangingPunct="1">
              <a:tabLst>
                <a:tab pos="723900" algn="l"/>
                <a:tab pos="914400" algn="l"/>
                <a:tab pos="1371600" algn="l"/>
              </a:tabLst>
            </a:pPr>
            <a:r>
              <a:rPr lang="en-US" sz="1100">
                <a:solidFill>
                  <a:srgbClr val="FFFFFF"/>
                </a:solidFill>
                <a:ea typeface="ＭＳ Ｐゴシック" charset="-128"/>
              </a:rPr>
              <a:t>Event Processor</a:t>
            </a:r>
          </a:p>
        </p:txBody>
      </p:sp>
      <p:sp>
        <p:nvSpPr>
          <p:cNvPr id="25624" name="Rectangle 24"/>
          <p:cNvSpPr>
            <a:spLocks noChangeArrowheads="1"/>
          </p:cNvSpPr>
          <p:nvPr/>
        </p:nvSpPr>
        <p:spPr bwMode="auto">
          <a:xfrm>
            <a:off x="8443913" y="5554663"/>
            <a:ext cx="866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6520" rIns="90000" bIns="45000"/>
          <a:lstStyle/>
          <a:p>
            <a:pPr algn="ctr" hangingPunct="1">
              <a:tabLst>
                <a:tab pos="723900" algn="l"/>
              </a:tabLst>
            </a:pPr>
            <a:r>
              <a:rPr lang="en-US" sz="1300">
                <a:solidFill>
                  <a:srgbClr val="000000"/>
                </a:solidFill>
                <a:ea typeface="ＭＳ Ｐゴシック" charset="-128"/>
              </a:rPr>
              <a:t>Business Users</a:t>
            </a:r>
          </a:p>
        </p:txBody>
      </p:sp>
      <p:grpSp>
        <p:nvGrpSpPr>
          <p:cNvPr id="25625" name="Group 25"/>
          <p:cNvGrpSpPr>
            <a:grpSpLocks/>
          </p:cNvGrpSpPr>
          <p:nvPr/>
        </p:nvGrpSpPr>
        <p:grpSpPr bwMode="auto">
          <a:xfrm>
            <a:off x="8115300" y="2809875"/>
            <a:ext cx="1522413" cy="608013"/>
            <a:chOff x="5112" y="1770"/>
            <a:chExt cx="959" cy="383"/>
          </a:xfrm>
        </p:grpSpPr>
        <p:sp>
          <p:nvSpPr>
            <p:cNvPr id="25626" name="Rectangle 26"/>
            <p:cNvSpPr>
              <a:spLocks noChangeArrowheads="1"/>
            </p:cNvSpPr>
            <p:nvPr/>
          </p:nvSpPr>
          <p:spPr bwMode="auto">
            <a:xfrm>
              <a:off x="5112" y="1770"/>
              <a:ext cx="959" cy="383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7" name="Rectangle 27"/>
            <p:cNvSpPr>
              <a:spLocks noChangeArrowheads="1"/>
            </p:cNvSpPr>
            <p:nvPr/>
          </p:nvSpPr>
          <p:spPr bwMode="auto">
            <a:xfrm>
              <a:off x="5170" y="1783"/>
              <a:ext cx="901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  <a:tab pos="1371600" algn="l"/>
                </a:tabLst>
              </a:pPr>
              <a:r>
                <a:rPr lang="en-US" sz="12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Web Services</a:t>
              </a:r>
            </a:p>
          </p:txBody>
        </p:sp>
      </p:grpSp>
      <p:grpSp>
        <p:nvGrpSpPr>
          <p:cNvPr id="25628" name="Group 28"/>
          <p:cNvGrpSpPr>
            <a:grpSpLocks/>
          </p:cNvGrpSpPr>
          <p:nvPr/>
        </p:nvGrpSpPr>
        <p:grpSpPr bwMode="auto">
          <a:xfrm>
            <a:off x="8115300" y="3846513"/>
            <a:ext cx="1522413" cy="608012"/>
            <a:chOff x="5112" y="2423"/>
            <a:chExt cx="959" cy="383"/>
          </a:xfrm>
        </p:grpSpPr>
        <p:sp>
          <p:nvSpPr>
            <p:cNvPr id="25629" name="Rectangle 29"/>
            <p:cNvSpPr>
              <a:spLocks noChangeArrowheads="1"/>
            </p:cNvSpPr>
            <p:nvPr/>
          </p:nvSpPr>
          <p:spPr bwMode="auto">
            <a:xfrm>
              <a:off x="5112" y="2423"/>
              <a:ext cx="959" cy="383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0" name="Rectangle 30"/>
            <p:cNvSpPr>
              <a:spLocks noChangeArrowheads="1"/>
            </p:cNvSpPr>
            <p:nvPr/>
          </p:nvSpPr>
          <p:spPr bwMode="auto">
            <a:xfrm>
              <a:off x="5170" y="2436"/>
              <a:ext cx="901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  <a:tab pos="1371600" algn="l"/>
                </a:tabLst>
              </a:pPr>
              <a:r>
                <a:rPr lang="en-US" sz="12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Java</a:t>
              </a:r>
            </a:p>
          </p:txBody>
        </p:sp>
      </p:grpSp>
      <p:cxnSp>
        <p:nvCxnSpPr>
          <p:cNvPr id="25631" name="AutoShape 31"/>
          <p:cNvCxnSpPr>
            <a:cxnSpLocks noChangeShapeType="1"/>
          </p:cNvCxnSpPr>
          <p:nvPr/>
        </p:nvCxnSpPr>
        <p:spPr bwMode="auto">
          <a:xfrm>
            <a:off x="6473825" y="1425575"/>
            <a:ext cx="1588" cy="533400"/>
          </a:xfrm>
          <a:prstGeom prst="bentConnector3">
            <a:avLst>
              <a:gd name="adj1" fmla="val 50000"/>
            </a:avLst>
          </a:prstGeom>
          <a:noFill/>
          <a:ln w="2844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5632" name="Rectangle 32"/>
          <p:cNvSpPr>
            <a:spLocks noChangeArrowheads="1"/>
          </p:cNvSpPr>
          <p:nvPr/>
        </p:nvSpPr>
        <p:spPr bwMode="auto">
          <a:xfrm>
            <a:off x="5808663" y="1079500"/>
            <a:ext cx="14478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  <a:tab pos="914400" algn="l"/>
                <a:tab pos="1371600" algn="l"/>
              </a:tabLst>
            </a:pPr>
            <a:r>
              <a:rPr lang="en-US" sz="1300">
                <a:solidFill>
                  <a:srgbClr val="000000"/>
                </a:solidFill>
                <a:ea typeface="ＭＳ Ｐゴシック" charset="-128"/>
              </a:rPr>
              <a:t>Business Events</a:t>
            </a:r>
          </a:p>
        </p:txBody>
      </p:sp>
      <p:cxnSp>
        <p:nvCxnSpPr>
          <p:cNvPr id="25633" name="AutoShape 33"/>
          <p:cNvCxnSpPr>
            <a:cxnSpLocks noChangeShapeType="1"/>
            <a:stCxn id="0" idx="3"/>
            <a:endCxn id="25609" idx="2"/>
          </p:cNvCxnSpPr>
          <p:nvPr/>
        </p:nvCxnSpPr>
        <p:spPr bwMode="auto">
          <a:xfrm flipV="1">
            <a:off x="3200400" y="3762375"/>
            <a:ext cx="673100" cy="809625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5634" name="Group 34"/>
          <p:cNvGrpSpPr>
            <a:grpSpLocks/>
          </p:cNvGrpSpPr>
          <p:nvPr/>
        </p:nvGrpSpPr>
        <p:grpSpPr bwMode="auto">
          <a:xfrm>
            <a:off x="1919288" y="1544638"/>
            <a:ext cx="1247775" cy="914400"/>
            <a:chOff x="1209" y="973"/>
            <a:chExt cx="786" cy="576"/>
          </a:xfrm>
        </p:grpSpPr>
        <p:sp>
          <p:nvSpPr>
            <p:cNvPr id="25635" name="Rectangle 35"/>
            <p:cNvSpPr>
              <a:spLocks noChangeArrowheads="1"/>
            </p:cNvSpPr>
            <p:nvPr/>
          </p:nvSpPr>
          <p:spPr bwMode="auto">
            <a:xfrm>
              <a:off x="1209" y="1073"/>
              <a:ext cx="786" cy="364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6" name="Rectangle 36"/>
            <p:cNvSpPr>
              <a:spLocks noChangeArrowheads="1"/>
            </p:cNvSpPr>
            <p:nvPr/>
          </p:nvSpPr>
          <p:spPr bwMode="auto">
            <a:xfrm>
              <a:off x="1257" y="973"/>
              <a:ext cx="739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</a:tabLst>
              </a:pPr>
              <a:r>
                <a:rPr lang="en-US" sz="11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Authoring Tools for Business Users</a:t>
              </a:r>
            </a:p>
          </p:txBody>
        </p:sp>
      </p:grpSp>
      <p:grpSp>
        <p:nvGrpSpPr>
          <p:cNvPr id="25637" name="Group 37"/>
          <p:cNvGrpSpPr>
            <a:grpSpLocks/>
          </p:cNvGrpSpPr>
          <p:nvPr/>
        </p:nvGrpSpPr>
        <p:grpSpPr bwMode="auto">
          <a:xfrm>
            <a:off x="1951038" y="4114800"/>
            <a:ext cx="1247775" cy="914400"/>
            <a:chOff x="1229" y="2592"/>
            <a:chExt cx="786" cy="576"/>
          </a:xfrm>
        </p:grpSpPr>
        <p:sp>
          <p:nvSpPr>
            <p:cNvPr id="25638" name="Rectangle 38"/>
            <p:cNvSpPr>
              <a:spLocks noChangeArrowheads="1"/>
            </p:cNvSpPr>
            <p:nvPr/>
          </p:nvSpPr>
          <p:spPr bwMode="auto">
            <a:xfrm>
              <a:off x="1229" y="2692"/>
              <a:ext cx="786" cy="364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9" name="Rectangle 39"/>
            <p:cNvSpPr>
              <a:spLocks noChangeArrowheads="1"/>
            </p:cNvSpPr>
            <p:nvPr/>
          </p:nvSpPr>
          <p:spPr bwMode="auto">
            <a:xfrm>
              <a:off x="1276" y="2592"/>
              <a:ext cx="739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</a:tabLst>
              </a:pPr>
              <a:r>
                <a:rPr lang="en-US" sz="11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Authoring Tools for Developers</a:t>
              </a:r>
            </a:p>
          </p:txBody>
        </p:sp>
      </p:grpSp>
      <p:cxnSp>
        <p:nvCxnSpPr>
          <p:cNvPr id="25640" name="AutoShape 40"/>
          <p:cNvCxnSpPr>
            <a:cxnSpLocks noChangeShapeType="1"/>
            <a:stCxn id="25602" idx="3"/>
            <a:endCxn id="25601" idx="1"/>
          </p:cNvCxnSpPr>
          <p:nvPr/>
        </p:nvCxnSpPr>
        <p:spPr bwMode="auto">
          <a:xfrm>
            <a:off x="7680325" y="3317875"/>
            <a:ext cx="709613" cy="1824038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41" name="AutoShape 41"/>
          <p:cNvCxnSpPr>
            <a:cxnSpLocks noChangeShapeType="1"/>
            <a:stCxn id="25602" idx="3"/>
            <a:endCxn id="0" idx="1"/>
          </p:cNvCxnSpPr>
          <p:nvPr/>
        </p:nvCxnSpPr>
        <p:spPr bwMode="auto">
          <a:xfrm>
            <a:off x="7680325" y="3317875"/>
            <a:ext cx="436563" cy="833438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42" name="AutoShape 42"/>
          <p:cNvCxnSpPr>
            <a:cxnSpLocks noChangeShapeType="1"/>
            <a:stCxn id="25602" idx="3"/>
            <a:endCxn id="0" idx="1"/>
          </p:cNvCxnSpPr>
          <p:nvPr/>
        </p:nvCxnSpPr>
        <p:spPr bwMode="auto">
          <a:xfrm flipV="1">
            <a:off x="7680325" y="3114675"/>
            <a:ext cx="436563" cy="203200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643" name="AutoShape 43"/>
          <p:cNvCxnSpPr>
            <a:cxnSpLocks noChangeShapeType="1"/>
            <a:stCxn id="25602" idx="3"/>
            <a:endCxn id="0" idx="1"/>
          </p:cNvCxnSpPr>
          <p:nvPr/>
        </p:nvCxnSpPr>
        <p:spPr bwMode="auto">
          <a:xfrm flipV="1">
            <a:off x="7680325" y="2138363"/>
            <a:ext cx="436563" cy="1177925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25644" name="Picture 4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13" y="5464175"/>
            <a:ext cx="925512" cy="73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45" name="Rectangle 45"/>
          <p:cNvSpPr>
            <a:spLocks noChangeArrowheads="1"/>
          </p:cNvSpPr>
          <p:nvPr/>
        </p:nvSpPr>
        <p:spPr bwMode="auto">
          <a:xfrm>
            <a:off x="2524125" y="6226175"/>
            <a:ext cx="915988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  <a:tab pos="9144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Operations</a:t>
            </a:r>
          </a:p>
        </p:txBody>
      </p:sp>
      <p:cxnSp>
        <p:nvCxnSpPr>
          <p:cNvPr id="25646" name="AutoShape 46"/>
          <p:cNvCxnSpPr>
            <a:cxnSpLocks noChangeShapeType="1"/>
          </p:cNvCxnSpPr>
          <p:nvPr/>
        </p:nvCxnSpPr>
        <p:spPr bwMode="auto">
          <a:xfrm>
            <a:off x="3440113" y="5997575"/>
            <a:ext cx="762000" cy="1588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5647" name="Group 47"/>
          <p:cNvGrpSpPr>
            <a:grpSpLocks/>
          </p:cNvGrpSpPr>
          <p:nvPr/>
        </p:nvGrpSpPr>
        <p:grpSpPr bwMode="auto">
          <a:xfrm>
            <a:off x="4222750" y="5694363"/>
            <a:ext cx="1247775" cy="679450"/>
            <a:chOff x="2660" y="3587"/>
            <a:chExt cx="786" cy="428"/>
          </a:xfrm>
        </p:grpSpPr>
        <p:sp>
          <p:nvSpPr>
            <p:cNvPr id="25648" name="Rectangle 48"/>
            <p:cNvSpPr>
              <a:spLocks noChangeArrowheads="1"/>
            </p:cNvSpPr>
            <p:nvPr/>
          </p:nvSpPr>
          <p:spPr bwMode="auto">
            <a:xfrm>
              <a:off x="2660" y="3661"/>
              <a:ext cx="786" cy="270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9" name="Rectangle 49"/>
            <p:cNvSpPr>
              <a:spLocks noChangeArrowheads="1"/>
            </p:cNvSpPr>
            <p:nvPr/>
          </p:nvSpPr>
          <p:spPr bwMode="auto">
            <a:xfrm>
              <a:off x="2707" y="3587"/>
              <a:ext cx="739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</a:tabLst>
              </a:pPr>
              <a:r>
                <a:rPr lang="en-US" sz="11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Business Central</a:t>
              </a:r>
            </a:p>
          </p:txBody>
        </p:sp>
      </p:grpSp>
      <p:sp>
        <p:nvSpPr>
          <p:cNvPr id="25650" name="Rectangle 50"/>
          <p:cNvSpPr>
            <a:spLocks noChangeArrowheads="1"/>
          </p:cNvSpPr>
          <p:nvPr/>
        </p:nvSpPr>
        <p:spPr bwMode="auto">
          <a:xfrm>
            <a:off x="382588" y="773113"/>
            <a:ext cx="9450387" cy="59451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5651" name="AutoShape 51"/>
          <p:cNvCxnSpPr>
            <a:cxnSpLocks noChangeShapeType="1"/>
            <a:stCxn id="0" idx="0"/>
          </p:cNvCxnSpPr>
          <p:nvPr/>
        </p:nvCxnSpPr>
        <p:spPr bwMode="auto">
          <a:xfrm flipV="1">
            <a:off x="4846638" y="4616450"/>
            <a:ext cx="731837" cy="1077913"/>
          </a:xfrm>
          <a:prstGeom prst="bentConnector3">
            <a:avLst>
              <a:gd name="adj1" fmla="val 50000"/>
            </a:avLst>
          </a:prstGeom>
          <a:noFill/>
          <a:ln w="28440" cap="rnd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5652" name="AutoShape 52"/>
          <p:cNvSpPr>
            <a:spLocks noChangeArrowheads="1"/>
          </p:cNvSpPr>
          <p:nvPr/>
        </p:nvSpPr>
        <p:spPr bwMode="auto">
          <a:xfrm rot="16200000" flipH="1">
            <a:off x="890588" y="1573213"/>
            <a:ext cx="2057400" cy="914400"/>
          </a:xfrm>
          <a:prstGeom prst="triangle">
            <a:avLst>
              <a:gd name="adj" fmla="val 50000"/>
            </a:avLst>
          </a:prstGeom>
          <a:solidFill>
            <a:srgbClr val="0093D9">
              <a:alpha val="76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53" name="Rectangle 53"/>
          <p:cNvSpPr>
            <a:spLocks noChangeArrowheads="1"/>
          </p:cNvSpPr>
          <p:nvPr/>
        </p:nvSpPr>
        <p:spPr bwMode="auto">
          <a:xfrm>
            <a:off x="2368550" y="1001713"/>
            <a:ext cx="5943600" cy="2057400"/>
          </a:xfrm>
          <a:prstGeom prst="rect">
            <a:avLst/>
          </a:prstGeom>
          <a:solidFill>
            <a:srgbClr val="0093D9">
              <a:alpha val="76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5654" name="Picture 5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50" y="1077913"/>
            <a:ext cx="5648325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55" name="Rectangle 55"/>
          <p:cNvSpPr>
            <a:spLocks noChangeArrowheads="1"/>
          </p:cNvSpPr>
          <p:nvPr/>
        </p:nvSpPr>
        <p:spPr bwMode="auto">
          <a:xfrm>
            <a:off x="620713" y="2484438"/>
            <a:ext cx="838200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Business Analysts</a:t>
            </a:r>
          </a:p>
        </p:txBody>
      </p:sp>
      <p:pic>
        <p:nvPicPr>
          <p:cNvPr id="25656" name="Picture 5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1570038"/>
            <a:ext cx="69850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938" y="4752975"/>
            <a:ext cx="976312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26" name="AutoShape 2"/>
          <p:cNvSpPr>
            <a:spLocks noChangeArrowheads="1"/>
          </p:cNvSpPr>
          <p:nvPr/>
        </p:nvSpPr>
        <p:spPr bwMode="auto">
          <a:xfrm>
            <a:off x="5359400" y="2084388"/>
            <a:ext cx="2320925" cy="2468562"/>
          </a:xfrm>
          <a:prstGeom prst="roundRect">
            <a:avLst>
              <a:gd name="adj" fmla="val 16667"/>
            </a:avLst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488" y="4905375"/>
            <a:ext cx="728662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113" y="1874838"/>
            <a:ext cx="26289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503238" y="122238"/>
            <a:ext cx="906938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640" rIns="0" bIns="0" anchor="ctr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3000">
                <a:solidFill>
                  <a:srgbClr val="4C4C4C"/>
                </a:solidFill>
                <a:ea typeface="ＭＳ Ｐゴシック" charset="-128"/>
              </a:rPr>
              <a:t>BRMS Components</a:t>
            </a: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3389313" y="2460625"/>
            <a:ext cx="914400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  <a:tab pos="9144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Repository</a:t>
            </a:r>
          </a:p>
        </p:txBody>
      </p:sp>
      <p:cxnSp>
        <p:nvCxnSpPr>
          <p:cNvPr id="26631" name="AutoShape 7"/>
          <p:cNvCxnSpPr>
            <a:cxnSpLocks noChangeShapeType="1"/>
          </p:cNvCxnSpPr>
          <p:nvPr/>
        </p:nvCxnSpPr>
        <p:spPr bwMode="auto">
          <a:xfrm>
            <a:off x="1463675" y="2027238"/>
            <a:ext cx="457200" cy="1587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32" name="AutoShape 8"/>
          <p:cNvCxnSpPr>
            <a:cxnSpLocks noChangeShapeType="1"/>
          </p:cNvCxnSpPr>
          <p:nvPr/>
        </p:nvCxnSpPr>
        <p:spPr bwMode="auto">
          <a:xfrm>
            <a:off x="4532313" y="3475038"/>
            <a:ext cx="669925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266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288" y="3017838"/>
            <a:ext cx="606425" cy="74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3535363" y="3170238"/>
            <a:ext cx="65405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440" rIns="90000" bIns="45000"/>
          <a:lstStyle/>
          <a:p>
            <a:pPr hangingPunct="1">
              <a:tabLst>
                <a:tab pos="4572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Business</a:t>
            </a:r>
          </a:p>
          <a:p>
            <a:pPr hangingPunct="1">
              <a:tabLst>
                <a:tab pos="4572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Rule </a:t>
            </a:r>
          </a:p>
          <a:p>
            <a:pPr hangingPunct="1">
              <a:tabLst>
                <a:tab pos="4572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Definitions</a:t>
            </a:r>
          </a:p>
        </p:txBody>
      </p:sp>
      <p:cxnSp>
        <p:nvCxnSpPr>
          <p:cNvPr id="26635" name="AutoShape 11"/>
          <p:cNvCxnSpPr>
            <a:cxnSpLocks noChangeShapeType="1"/>
          </p:cNvCxnSpPr>
          <p:nvPr/>
        </p:nvCxnSpPr>
        <p:spPr bwMode="auto">
          <a:xfrm>
            <a:off x="1463675" y="4541838"/>
            <a:ext cx="457200" cy="1587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36" name="AutoShape 12"/>
          <p:cNvCxnSpPr>
            <a:cxnSpLocks noChangeShapeType="1"/>
            <a:stCxn id="0" idx="3"/>
            <a:endCxn id="26630" idx="0"/>
          </p:cNvCxnSpPr>
          <p:nvPr/>
        </p:nvCxnSpPr>
        <p:spPr bwMode="auto">
          <a:xfrm>
            <a:off x="3168650" y="2001838"/>
            <a:ext cx="676275" cy="458787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6096000" y="5578475"/>
            <a:ext cx="914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algn="ctr" hangingPunct="1">
              <a:tabLst>
                <a:tab pos="457200" algn="l"/>
                <a:tab pos="914400" algn="l"/>
              </a:tabLst>
            </a:pPr>
            <a:r>
              <a:rPr lang="en-US" sz="1400">
                <a:solidFill>
                  <a:srgbClr val="000000"/>
                </a:solidFill>
                <a:ea typeface="ＭＳ Ｐゴシック" charset="-128"/>
              </a:rPr>
              <a:t>Business </a:t>
            </a:r>
          </a:p>
          <a:p>
            <a:pPr algn="ctr" hangingPunct="1">
              <a:tabLst>
                <a:tab pos="457200" algn="l"/>
                <a:tab pos="914400" algn="l"/>
              </a:tabLst>
            </a:pPr>
            <a:r>
              <a:rPr lang="en-US" sz="1400">
                <a:solidFill>
                  <a:srgbClr val="000000"/>
                </a:solidFill>
                <a:ea typeface="ＭＳ Ｐゴシック" charset="-128"/>
              </a:rPr>
              <a:t>Data</a:t>
            </a:r>
          </a:p>
          <a:p>
            <a:pPr hangingPunct="1">
              <a:tabLst>
                <a:tab pos="457200" algn="l"/>
                <a:tab pos="914400" algn="l"/>
              </a:tabLst>
            </a:pPr>
            <a:endParaRPr lang="en-US">
              <a:solidFill>
                <a:srgbClr val="000000"/>
              </a:solidFill>
              <a:ea typeface="ＭＳ Ｐゴシック" charset="-128"/>
            </a:endParaRPr>
          </a:p>
        </p:txBody>
      </p:sp>
      <p:grpSp>
        <p:nvGrpSpPr>
          <p:cNvPr id="26638" name="Group 14"/>
          <p:cNvGrpSpPr>
            <a:grpSpLocks/>
          </p:cNvGrpSpPr>
          <p:nvPr/>
        </p:nvGrpSpPr>
        <p:grpSpPr bwMode="auto">
          <a:xfrm>
            <a:off x="8115300" y="1835150"/>
            <a:ext cx="1522413" cy="608013"/>
            <a:chOff x="5112" y="1156"/>
            <a:chExt cx="959" cy="383"/>
          </a:xfrm>
        </p:grpSpPr>
        <p:sp>
          <p:nvSpPr>
            <p:cNvPr id="26639" name="Rectangle 15"/>
            <p:cNvSpPr>
              <a:spLocks noChangeArrowheads="1"/>
            </p:cNvSpPr>
            <p:nvPr/>
          </p:nvSpPr>
          <p:spPr bwMode="auto">
            <a:xfrm>
              <a:off x="5112" y="1156"/>
              <a:ext cx="959" cy="383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0" name="Rectangle 16"/>
            <p:cNvSpPr>
              <a:spLocks noChangeArrowheads="1"/>
            </p:cNvSpPr>
            <p:nvPr/>
          </p:nvSpPr>
          <p:spPr bwMode="auto">
            <a:xfrm>
              <a:off x="5170" y="1169"/>
              <a:ext cx="901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  <a:tab pos="1371600" algn="l"/>
                </a:tabLst>
              </a:pPr>
              <a:r>
                <a:rPr lang="en-US" sz="12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Enterprise Applications</a:t>
              </a:r>
            </a:p>
          </p:txBody>
        </p:sp>
      </p:grpSp>
      <p:cxnSp>
        <p:nvCxnSpPr>
          <p:cNvPr id="26641" name="AutoShape 17"/>
          <p:cNvCxnSpPr>
            <a:cxnSpLocks noChangeShapeType="1"/>
          </p:cNvCxnSpPr>
          <p:nvPr/>
        </p:nvCxnSpPr>
        <p:spPr bwMode="auto">
          <a:xfrm flipV="1">
            <a:off x="6556375" y="4370388"/>
            <a:ext cx="1588" cy="411162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642" name="Rectangle 18"/>
          <p:cNvSpPr>
            <a:spLocks noChangeArrowheads="1"/>
          </p:cNvSpPr>
          <p:nvPr/>
        </p:nvSpPr>
        <p:spPr bwMode="auto">
          <a:xfrm>
            <a:off x="544513" y="5303838"/>
            <a:ext cx="990600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  <a:tab pos="9144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Developers</a:t>
            </a:r>
          </a:p>
        </p:txBody>
      </p:sp>
      <p:pic>
        <p:nvPicPr>
          <p:cNvPr id="26643" name="Picture 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4237038"/>
            <a:ext cx="854075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44" name="Picture 2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2339975"/>
            <a:ext cx="1990725" cy="196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45" name="Oval 21"/>
          <p:cNvSpPr>
            <a:spLocks noChangeArrowheads="1"/>
          </p:cNvSpPr>
          <p:nvPr/>
        </p:nvSpPr>
        <p:spPr bwMode="auto">
          <a:xfrm>
            <a:off x="5826125" y="2949575"/>
            <a:ext cx="1371600" cy="817563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720" rIns="90000" bIns="45000" anchor="ctr" anchorCtr="1"/>
          <a:lstStyle/>
          <a:p>
            <a:pPr algn="ctr" hangingPunct="1">
              <a:tabLst>
                <a:tab pos="723900" algn="l"/>
                <a:tab pos="914400" algn="l"/>
                <a:tab pos="1371600" algn="l"/>
              </a:tabLst>
            </a:pPr>
            <a:r>
              <a:rPr lang="en-US" sz="1100">
                <a:solidFill>
                  <a:srgbClr val="FFFFFF"/>
                </a:solidFill>
                <a:ea typeface="ＭＳ Ｐゴシック" charset="-128"/>
              </a:rPr>
              <a:t>Business Process</a:t>
            </a:r>
          </a:p>
          <a:p>
            <a:pPr algn="ctr" hangingPunct="1">
              <a:tabLst>
                <a:tab pos="723900" algn="l"/>
                <a:tab pos="914400" algn="l"/>
                <a:tab pos="1371600" algn="l"/>
              </a:tabLst>
            </a:pPr>
            <a:r>
              <a:rPr lang="en-US" sz="1100">
                <a:solidFill>
                  <a:srgbClr val="FFFFFF"/>
                </a:solidFill>
                <a:ea typeface="ＭＳ Ｐゴシック" charset="-128"/>
              </a:rPr>
              <a:t>Manager</a:t>
            </a:r>
          </a:p>
        </p:txBody>
      </p:sp>
      <p:sp>
        <p:nvSpPr>
          <p:cNvPr id="26646" name="Oval 22"/>
          <p:cNvSpPr>
            <a:spLocks noChangeArrowheads="1"/>
          </p:cNvSpPr>
          <p:nvPr/>
        </p:nvSpPr>
        <p:spPr bwMode="auto">
          <a:xfrm>
            <a:off x="5826125" y="3694113"/>
            <a:ext cx="1371600" cy="6858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5440" rIns="90000" bIns="45000" anchor="ctr" anchorCtr="1"/>
          <a:lstStyle/>
          <a:p>
            <a:pPr algn="ctr" hangingPunct="1">
              <a:tabLst>
                <a:tab pos="723900" algn="l"/>
                <a:tab pos="914400" algn="l"/>
                <a:tab pos="1371600" algn="l"/>
              </a:tabLst>
            </a:pPr>
            <a:r>
              <a:rPr lang="en-US" sz="1200">
                <a:solidFill>
                  <a:srgbClr val="FFFFFF"/>
                </a:solidFill>
                <a:ea typeface="ＭＳ Ｐゴシック" charset="-128"/>
              </a:rPr>
              <a:t>Rule Engine</a:t>
            </a:r>
          </a:p>
        </p:txBody>
      </p:sp>
      <p:sp>
        <p:nvSpPr>
          <p:cNvPr id="26647" name="Oval 23"/>
          <p:cNvSpPr>
            <a:spLocks noChangeArrowheads="1"/>
          </p:cNvSpPr>
          <p:nvPr/>
        </p:nvSpPr>
        <p:spPr bwMode="auto">
          <a:xfrm>
            <a:off x="5826125" y="2339975"/>
            <a:ext cx="1371600" cy="6858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720" rIns="90000" bIns="45000" anchor="ctr" anchorCtr="1"/>
          <a:lstStyle/>
          <a:p>
            <a:pPr algn="ctr" hangingPunct="1">
              <a:tabLst>
                <a:tab pos="723900" algn="l"/>
                <a:tab pos="914400" algn="l"/>
                <a:tab pos="1371600" algn="l"/>
              </a:tabLst>
            </a:pPr>
            <a:r>
              <a:rPr lang="en-US" sz="1100">
                <a:solidFill>
                  <a:srgbClr val="FFFFFF"/>
                </a:solidFill>
                <a:ea typeface="ＭＳ Ｐゴシック" charset="-128"/>
              </a:rPr>
              <a:t>Event Processor</a:t>
            </a:r>
          </a:p>
        </p:txBody>
      </p:sp>
      <p:sp>
        <p:nvSpPr>
          <p:cNvPr id="26648" name="Rectangle 24"/>
          <p:cNvSpPr>
            <a:spLocks noChangeArrowheads="1"/>
          </p:cNvSpPr>
          <p:nvPr/>
        </p:nvSpPr>
        <p:spPr bwMode="auto">
          <a:xfrm>
            <a:off x="8443913" y="5554663"/>
            <a:ext cx="866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6520" rIns="90000" bIns="45000"/>
          <a:lstStyle/>
          <a:p>
            <a:pPr algn="ctr" hangingPunct="1">
              <a:tabLst>
                <a:tab pos="723900" algn="l"/>
              </a:tabLst>
            </a:pPr>
            <a:r>
              <a:rPr lang="en-US" sz="1300">
                <a:solidFill>
                  <a:srgbClr val="000000"/>
                </a:solidFill>
                <a:ea typeface="ＭＳ Ｐゴシック" charset="-128"/>
              </a:rPr>
              <a:t>Business Users</a:t>
            </a:r>
          </a:p>
        </p:txBody>
      </p:sp>
      <p:grpSp>
        <p:nvGrpSpPr>
          <p:cNvPr id="26649" name="Group 25"/>
          <p:cNvGrpSpPr>
            <a:grpSpLocks/>
          </p:cNvGrpSpPr>
          <p:nvPr/>
        </p:nvGrpSpPr>
        <p:grpSpPr bwMode="auto">
          <a:xfrm>
            <a:off x="8115300" y="2809875"/>
            <a:ext cx="1522413" cy="608013"/>
            <a:chOff x="5112" y="1770"/>
            <a:chExt cx="959" cy="383"/>
          </a:xfrm>
        </p:grpSpPr>
        <p:sp>
          <p:nvSpPr>
            <p:cNvPr id="26650" name="Rectangle 26"/>
            <p:cNvSpPr>
              <a:spLocks noChangeArrowheads="1"/>
            </p:cNvSpPr>
            <p:nvPr/>
          </p:nvSpPr>
          <p:spPr bwMode="auto">
            <a:xfrm>
              <a:off x="5112" y="1770"/>
              <a:ext cx="959" cy="383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1" name="Rectangle 27"/>
            <p:cNvSpPr>
              <a:spLocks noChangeArrowheads="1"/>
            </p:cNvSpPr>
            <p:nvPr/>
          </p:nvSpPr>
          <p:spPr bwMode="auto">
            <a:xfrm>
              <a:off x="5170" y="1783"/>
              <a:ext cx="901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  <a:tab pos="1371600" algn="l"/>
                </a:tabLst>
              </a:pPr>
              <a:r>
                <a:rPr lang="en-US" sz="12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Web Services</a:t>
              </a:r>
            </a:p>
          </p:txBody>
        </p:sp>
      </p:grpSp>
      <p:grpSp>
        <p:nvGrpSpPr>
          <p:cNvPr id="26652" name="Group 28"/>
          <p:cNvGrpSpPr>
            <a:grpSpLocks/>
          </p:cNvGrpSpPr>
          <p:nvPr/>
        </p:nvGrpSpPr>
        <p:grpSpPr bwMode="auto">
          <a:xfrm>
            <a:off x="8115300" y="3846513"/>
            <a:ext cx="1522413" cy="608012"/>
            <a:chOff x="5112" y="2423"/>
            <a:chExt cx="959" cy="383"/>
          </a:xfrm>
        </p:grpSpPr>
        <p:sp>
          <p:nvSpPr>
            <p:cNvPr id="26653" name="Rectangle 29"/>
            <p:cNvSpPr>
              <a:spLocks noChangeArrowheads="1"/>
            </p:cNvSpPr>
            <p:nvPr/>
          </p:nvSpPr>
          <p:spPr bwMode="auto">
            <a:xfrm>
              <a:off x="5112" y="2423"/>
              <a:ext cx="959" cy="383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4" name="Rectangle 30"/>
            <p:cNvSpPr>
              <a:spLocks noChangeArrowheads="1"/>
            </p:cNvSpPr>
            <p:nvPr/>
          </p:nvSpPr>
          <p:spPr bwMode="auto">
            <a:xfrm>
              <a:off x="5170" y="2436"/>
              <a:ext cx="901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  <a:tab pos="1371600" algn="l"/>
                </a:tabLst>
              </a:pPr>
              <a:r>
                <a:rPr lang="en-US" sz="12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Java</a:t>
              </a:r>
            </a:p>
          </p:txBody>
        </p:sp>
      </p:grpSp>
      <p:cxnSp>
        <p:nvCxnSpPr>
          <p:cNvPr id="26655" name="AutoShape 31"/>
          <p:cNvCxnSpPr>
            <a:cxnSpLocks noChangeShapeType="1"/>
          </p:cNvCxnSpPr>
          <p:nvPr/>
        </p:nvCxnSpPr>
        <p:spPr bwMode="auto">
          <a:xfrm>
            <a:off x="6473825" y="1425575"/>
            <a:ext cx="1588" cy="533400"/>
          </a:xfrm>
          <a:prstGeom prst="bentConnector3">
            <a:avLst>
              <a:gd name="adj1" fmla="val 50000"/>
            </a:avLst>
          </a:prstGeom>
          <a:noFill/>
          <a:ln w="2844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656" name="Rectangle 32"/>
          <p:cNvSpPr>
            <a:spLocks noChangeArrowheads="1"/>
          </p:cNvSpPr>
          <p:nvPr/>
        </p:nvSpPr>
        <p:spPr bwMode="auto">
          <a:xfrm>
            <a:off x="5808663" y="1079500"/>
            <a:ext cx="14478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  <a:tab pos="914400" algn="l"/>
                <a:tab pos="1371600" algn="l"/>
              </a:tabLst>
            </a:pPr>
            <a:r>
              <a:rPr lang="en-US" sz="1300">
                <a:solidFill>
                  <a:srgbClr val="000000"/>
                </a:solidFill>
                <a:ea typeface="ＭＳ Ｐゴシック" charset="-128"/>
              </a:rPr>
              <a:t>Business Events</a:t>
            </a:r>
          </a:p>
        </p:txBody>
      </p:sp>
      <p:cxnSp>
        <p:nvCxnSpPr>
          <p:cNvPr id="26657" name="AutoShape 33"/>
          <p:cNvCxnSpPr>
            <a:cxnSpLocks noChangeShapeType="1"/>
            <a:stCxn id="0" idx="3"/>
            <a:endCxn id="26633" idx="2"/>
          </p:cNvCxnSpPr>
          <p:nvPr/>
        </p:nvCxnSpPr>
        <p:spPr bwMode="auto">
          <a:xfrm flipV="1">
            <a:off x="3200400" y="3762375"/>
            <a:ext cx="673100" cy="809625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6658" name="Group 34"/>
          <p:cNvGrpSpPr>
            <a:grpSpLocks/>
          </p:cNvGrpSpPr>
          <p:nvPr/>
        </p:nvGrpSpPr>
        <p:grpSpPr bwMode="auto">
          <a:xfrm>
            <a:off x="1919288" y="1544638"/>
            <a:ext cx="1247775" cy="914400"/>
            <a:chOff x="1209" y="973"/>
            <a:chExt cx="786" cy="576"/>
          </a:xfrm>
        </p:grpSpPr>
        <p:sp>
          <p:nvSpPr>
            <p:cNvPr id="26659" name="Rectangle 35"/>
            <p:cNvSpPr>
              <a:spLocks noChangeArrowheads="1"/>
            </p:cNvSpPr>
            <p:nvPr/>
          </p:nvSpPr>
          <p:spPr bwMode="auto">
            <a:xfrm>
              <a:off x="1209" y="1073"/>
              <a:ext cx="786" cy="364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0" name="Rectangle 36"/>
            <p:cNvSpPr>
              <a:spLocks noChangeArrowheads="1"/>
            </p:cNvSpPr>
            <p:nvPr/>
          </p:nvSpPr>
          <p:spPr bwMode="auto">
            <a:xfrm>
              <a:off x="1257" y="973"/>
              <a:ext cx="739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</a:tabLst>
              </a:pPr>
              <a:r>
                <a:rPr lang="en-US" sz="11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Authoring Tools for Business Users</a:t>
              </a:r>
            </a:p>
          </p:txBody>
        </p:sp>
      </p:grpSp>
      <p:grpSp>
        <p:nvGrpSpPr>
          <p:cNvPr id="26661" name="Group 37"/>
          <p:cNvGrpSpPr>
            <a:grpSpLocks/>
          </p:cNvGrpSpPr>
          <p:nvPr/>
        </p:nvGrpSpPr>
        <p:grpSpPr bwMode="auto">
          <a:xfrm>
            <a:off x="1951038" y="4114800"/>
            <a:ext cx="1247775" cy="914400"/>
            <a:chOff x="1229" y="2592"/>
            <a:chExt cx="786" cy="576"/>
          </a:xfrm>
        </p:grpSpPr>
        <p:sp>
          <p:nvSpPr>
            <p:cNvPr id="26662" name="Rectangle 38"/>
            <p:cNvSpPr>
              <a:spLocks noChangeArrowheads="1"/>
            </p:cNvSpPr>
            <p:nvPr/>
          </p:nvSpPr>
          <p:spPr bwMode="auto">
            <a:xfrm>
              <a:off x="1229" y="2692"/>
              <a:ext cx="786" cy="364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3" name="Rectangle 39"/>
            <p:cNvSpPr>
              <a:spLocks noChangeArrowheads="1"/>
            </p:cNvSpPr>
            <p:nvPr/>
          </p:nvSpPr>
          <p:spPr bwMode="auto">
            <a:xfrm>
              <a:off x="1276" y="2592"/>
              <a:ext cx="739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</a:tabLst>
              </a:pPr>
              <a:r>
                <a:rPr lang="en-US" sz="11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Authoring Tools for Developers</a:t>
              </a:r>
            </a:p>
          </p:txBody>
        </p:sp>
      </p:grpSp>
      <p:cxnSp>
        <p:nvCxnSpPr>
          <p:cNvPr id="26664" name="AutoShape 40"/>
          <p:cNvCxnSpPr>
            <a:cxnSpLocks noChangeShapeType="1"/>
            <a:stCxn id="26626" idx="3"/>
            <a:endCxn id="26625" idx="1"/>
          </p:cNvCxnSpPr>
          <p:nvPr/>
        </p:nvCxnSpPr>
        <p:spPr bwMode="auto">
          <a:xfrm>
            <a:off x="7680325" y="3317875"/>
            <a:ext cx="709613" cy="1824038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65" name="AutoShape 41"/>
          <p:cNvCxnSpPr>
            <a:cxnSpLocks noChangeShapeType="1"/>
            <a:stCxn id="26626" idx="3"/>
            <a:endCxn id="0" idx="1"/>
          </p:cNvCxnSpPr>
          <p:nvPr/>
        </p:nvCxnSpPr>
        <p:spPr bwMode="auto">
          <a:xfrm>
            <a:off x="7680325" y="3317875"/>
            <a:ext cx="436563" cy="833438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66" name="AutoShape 42"/>
          <p:cNvCxnSpPr>
            <a:cxnSpLocks noChangeShapeType="1"/>
            <a:stCxn id="26626" idx="3"/>
            <a:endCxn id="0" idx="1"/>
          </p:cNvCxnSpPr>
          <p:nvPr/>
        </p:nvCxnSpPr>
        <p:spPr bwMode="auto">
          <a:xfrm flipV="1">
            <a:off x="7680325" y="3114675"/>
            <a:ext cx="436563" cy="203200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67" name="AutoShape 43"/>
          <p:cNvCxnSpPr>
            <a:cxnSpLocks noChangeShapeType="1"/>
            <a:stCxn id="26626" idx="3"/>
            <a:endCxn id="0" idx="1"/>
          </p:cNvCxnSpPr>
          <p:nvPr/>
        </p:nvCxnSpPr>
        <p:spPr bwMode="auto">
          <a:xfrm flipV="1">
            <a:off x="7680325" y="2138363"/>
            <a:ext cx="436563" cy="1177925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26668" name="Picture 4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13" y="5464175"/>
            <a:ext cx="925512" cy="73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69" name="Rectangle 45"/>
          <p:cNvSpPr>
            <a:spLocks noChangeArrowheads="1"/>
          </p:cNvSpPr>
          <p:nvPr/>
        </p:nvSpPr>
        <p:spPr bwMode="auto">
          <a:xfrm>
            <a:off x="2524125" y="6226175"/>
            <a:ext cx="915988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  <a:tab pos="9144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Operations</a:t>
            </a:r>
          </a:p>
        </p:txBody>
      </p:sp>
      <p:cxnSp>
        <p:nvCxnSpPr>
          <p:cNvPr id="26670" name="AutoShape 46"/>
          <p:cNvCxnSpPr>
            <a:cxnSpLocks noChangeShapeType="1"/>
          </p:cNvCxnSpPr>
          <p:nvPr/>
        </p:nvCxnSpPr>
        <p:spPr bwMode="auto">
          <a:xfrm>
            <a:off x="3440113" y="5997575"/>
            <a:ext cx="762000" cy="1588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6671" name="Group 47"/>
          <p:cNvGrpSpPr>
            <a:grpSpLocks/>
          </p:cNvGrpSpPr>
          <p:nvPr/>
        </p:nvGrpSpPr>
        <p:grpSpPr bwMode="auto">
          <a:xfrm>
            <a:off x="4222750" y="5694363"/>
            <a:ext cx="1247775" cy="679450"/>
            <a:chOff x="2660" y="3587"/>
            <a:chExt cx="786" cy="428"/>
          </a:xfrm>
        </p:grpSpPr>
        <p:sp>
          <p:nvSpPr>
            <p:cNvPr id="26672" name="Rectangle 48"/>
            <p:cNvSpPr>
              <a:spLocks noChangeArrowheads="1"/>
            </p:cNvSpPr>
            <p:nvPr/>
          </p:nvSpPr>
          <p:spPr bwMode="auto">
            <a:xfrm>
              <a:off x="2660" y="3661"/>
              <a:ext cx="786" cy="270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3" name="Rectangle 49"/>
            <p:cNvSpPr>
              <a:spLocks noChangeArrowheads="1"/>
            </p:cNvSpPr>
            <p:nvPr/>
          </p:nvSpPr>
          <p:spPr bwMode="auto">
            <a:xfrm>
              <a:off x="2707" y="3587"/>
              <a:ext cx="739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</a:tabLst>
              </a:pPr>
              <a:r>
                <a:rPr lang="en-US" sz="11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Business Central</a:t>
              </a:r>
            </a:p>
          </p:txBody>
        </p:sp>
      </p:grpSp>
      <p:cxnSp>
        <p:nvCxnSpPr>
          <p:cNvPr id="26674" name="AutoShape 50"/>
          <p:cNvCxnSpPr>
            <a:cxnSpLocks noChangeShapeType="1"/>
            <a:stCxn id="0" idx="0"/>
          </p:cNvCxnSpPr>
          <p:nvPr/>
        </p:nvCxnSpPr>
        <p:spPr bwMode="auto">
          <a:xfrm flipV="1">
            <a:off x="4846638" y="4616450"/>
            <a:ext cx="731837" cy="1077913"/>
          </a:xfrm>
          <a:prstGeom prst="bentConnector3">
            <a:avLst>
              <a:gd name="adj1" fmla="val 50000"/>
            </a:avLst>
          </a:prstGeom>
          <a:noFill/>
          <a:ln w="28440" cap="rnd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675" name="Rectangle 51"/>
          <p:cNvSpPr>
            <a:spLocks noChangeArrowheads="1"/>
          </p:cNvSpPr>
          <p:nvPr/>
        </p:nvSpPr>
        <p:spPr bwMode="auto">
          <a:xfrm>
            <a:off x="415925" y="939800"/>
            <a:ext cx="9450388" cy="5945188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6" name="Rectangle 52"/>
          <p:cNvSpPr>
            <a:spLocks noChangeArrowheads="1"/>
          </p:cNvSpPr>
          <p:nvPr/>
        </p:nvSpPr>
        <p:spPr bwMode="auto">
          <a:xfrm>
            <a:off x="2379663" y="1004888"/>
            <a:ext cx="4951412" cy="2895600"/>
          </a:xfrm>
          <a:prstGeom prst="rect">
            <a:avLst/>
          </a:prstGeom>
          <a:solidFill>
            <a:srgbClr val="0093D9">
              <a:alpha val="76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7" name="Freeform 53"/>
          <p:cNvSpPr>
            <a:spLocks noChangeArrowheads="1"/>
          </p:cNvSpPr>
          <p:nvPr/>
        </p:nvSpPr>
        <p:spPr bwMode="auto">
          <a:xfrm>
            <a:off x="1462088" y="574675"/>
            <a:ext cx="928687" cy="3325813"/>
          </a:xfrm>
          <a:custGeom>
            <a:avLst/>
            <a:gdLst>
              <a:gd name="T0" fmla="*/ 0 w 2579"/>
              <a:gd name="T1" fmla="*/ 4021 h 9239"/>
              <a:gd name="T2" fmla="*/ 2578 w 2579"/>
              <a:gd name="T3" fmla="*/ 9237 h 9239"/>
              <a:gd name="T4" fmla="*/ 2578 w 2579"/>
              <a:gd name="T5" fmla="*/ 1194 h 9239"/>
              <a:gd name="T6" fmla="*/ 0 w 2579"/>
              <a:gd name="T7" fmla="*/ 4021 h 9239"/>
              <a:gd name="T8" fmla="*/ 0 w 2579"/>
              <a:gd name="T9" fmla="*/ 0 h 9239"/>
              <a:gd name="T10" fmla="*/ 0 w 2579"/>
              <a:gd name="T11" fmla="*/ 0 h 9239"/>
              <a:gd name="T12" fmla="*/ 2578 w 2579"/>
              <a:gd name="T13" fmla="*/ 9238 h 9239"/>
              <a:gd name="T14" fmla="*/ 2578 w 2579"/>
              <a:gd name="T15" fmla="*/ 9238 h 9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79" h="9239">
                <a:moveTo>
                  <a:pt x="0" y="4021"/>
                </a:moveTo>
                <a:cubicBezTo>
                  <a:pt x="859" y="5760"/>
                  <a:pt x="1718" y="7498"/>
                  <a:pt x="2578" y="9237"/>
                </a:cubicBezTo>
                <a:cubicBezTo>
                  <a:pt x="2578" y="6556"/>
                  <a:pt x="2578" y="3875"/>
                  <a:pt x="2578" y="1194"/>
                </a:cubicBezTo>
                <a:cubicBezTo>
                  <a:pt x="1718" y="2137"/>
                  <a:pt x="859" y="3079"/>
                  <a:pt x="0" y="4021"/>
                </a:cubicBezTo>
                <a:close/>
                <a:moveTo>
                  <a:pt x="0" y="0"/>
                </a:moveTo>
                <a:lnTo>
                  <a:pt x="0" y="0"/>
                </a:lnTo>
                <a:close/>
                <a:moveTo>
                  <a:pt x="2578" y="9238"/>
                </a:moveTo>
                <a:lnTo>
                  <a:pt x="2578" y="9238"/>
                </a:lnTo>
                <a:close/>
              </a:path>
            </a:pathLst>
          </a:custGeom>
          <a:solidFill>
            <a:srgbClr val="0093D9">
              <a:alpha val="76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678" name="Picture 5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63" y="1157288"/>
            <a:ext cx="4618037" cy="2600325"/>
          </a:xfrm>
          <a:prstGeom prst="rect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79" name="Rectangle 55"/>
          <p:cNvSpPr>
            <a:spLocks noChangeArrowheads="1"/>
          </p:cNvSpPr>
          <p:nvPr/>
        </p:nvSpPr>
        <p:spPr bwMode="auto">
          <a:xfrm>
            <a:off x="620713" y="2484438"/>
            <a:ext cx="838200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Business Analysts</a:t>
            </a:r>
          </a:p>
        </p:txBody>
      </p:sp>
      <p:pic>
        <p:nvPicPr>
          <p:cNvPr id="26680" name="Picture 5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1570038"/>
            <a:ext cx="69850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938" y="4752975"/>
            <a:ext cx="976312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0" name="AutoShape 2"/>
          <p:cNvSpPr>
            <a:spLocks noChangeArrowheads="1"/>
          </p:cNvSpPr>
          <p:nvPr/>
        </p:nvSpPr>
        <p:spPr bwMode="auto">
          <a:xfrm>
            <a:off x="5359400" y="2084388"/>
            <a:ext cx="2320925" cy="2468562"/>
          </a:xfrm>
          <a:prstGeom prst="roundRect">
            <a:avLst>
              <a:gd name="adj" fmla="val 16667"/>
            </a:avLst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488" y="4905375"/>
            <a:ext cx="728662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113" y="1874838"/>
            <a:ext cx="26289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03238" y="122238"/>
            <a:ext cx="906938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640" rIns="0" bIns="0" anchor="ctr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3000">
                <a:solidFill>
                  <a:srgbClr val="4C4C4C"/>
                </a:solidFill>
                <a:ea typeface="ＭＳ Ｐゴシック" charset="-128"/>
              </a:rPr>
              <a:t>BRMS Components</a:t>
            </a: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3389313" y="2460625"/>
            <a:ext cx="914400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  <a:tab pos="9144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Repository</a:t>
            </a:r>
          </a:p>
        </p:txBody>
      </p:sp>
      <p:cxnSp>
        <p:nvCxnSpPr>
          <p:cNvPr id="27655" name="AutoShape 7"/>
          <p:cNvCxnSpPr>
            <a:cxnSpLocks noChangeShapeType="1"/>
          </p:cNvCxnSpPr>
          <p:nvPr/>
        </p:nvCxnSpPr>
        <p:spPr bwMode="auto">
          <a:xfrm>
            <a:off x="1463675" y="2027238"/>
            <a:ext cx="457200" cy="1587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56" name="AutoShape 8"/>
          <p:cNvCxnSpPr>
            <a:cxnSpLocks noChangeShapeType="1"/>
          </p:cNvCxnSpPr>
          <p:nvPr/>
        </p:nvCxnSpPr>
        <p:spPr bwMode="auto">
          <a:xfrm>
            <a:off x="4532313" y="3475038"/>
            <a:ext cx="669925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276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288" y="3017838"/>
            <a:ext cx="606425" cy="74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3535363" y="3170238"/>
            <a:ext cx="65405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440" rIns="90000" bIns="45000"/>
          <a:lstStyle/>
          <a:p>
            <a:pPr hangingPunct="1">
              <a:tabLst>
                <a:tab pos="4572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Business</a:t>
            </a:r>
          </a:p>
          <a:p>
            <a:pPr hangingPunct="1">
              <a:tabLst>
                <a:tab pos="4572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Rule </a:t>
            </a:r>
          </a:p>
          <a:p>
            <a:pPr hangingPunct="1">
              <a:tabLst>
                <a:tab pos="4572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Definitions</a:t>
            </a:r>
          </a:p>
        </p:txBody>
      </p:sp>
      <p:cxnSp>
        <p:nvCxnSpPr>
          <p:cNvPr id="27659" name="AutoShape 11"/>
          <p:cNvCxnSpPr>
            <a:cxnSpLocks noChangeShapeType="1"/>
          </p:cNvCxnSpPr>
          <p:nvPr/>
        </p:nvCxnSpPr>
        <p:spPr bwMode="auto">
          <a:xfrm>
            <a:off x="1463675" y="4541838"/>
            <a:ext cx="457200" cy="1587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60" name="AutoShape 12"/>
          <p:cNvCxnSpPr>
            <a:cxnSpLocks noChangeShapeType="1"/>
            <a:stCxn id="0" idx="3"/>
            <a:endCxn id="27654" idx="0"/>
          </p:cNvCxnSpPr>
          <p:nvPr/>
        </p:nvCxnSpPr>
        <p:spPr bwMode="auto">
          <a:xfrm>
            <a:off x="3168650" y="2001838"/>
            <a:ext cx="676275" cy="458787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6096000" y="5578475"/>
            <a:ext cx="914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algn="ctr" hangingPunct="1">
              <a:tabLst>
                <a:tab pos="457200" algn="l"/>
                <a:tab pos="914400" algn="l"/>
              </a:tabLst>
            </a:pPr>
            <a:r>
              <a:rPr lang="en-US" sz="1400">
                <a:solidFill>
                  <a:srgbClr val="000000"/>
                </a:solidFill>
                <a:ea typeface="ＭＳ Ｐゴシック" charset="-128"/>
              </a:rPr>
              <a:t>Business </a:t>
            </a:r>
          </a:p>
          <a:p>
            <a:pPr algn="ctr" hangingPunct="1">
              <a:tabLst>
                <a:tab pos="457200" algn="l"/>
                <a:tab pos="914400" algn="l"/>
              </a:tabLst>
            </a:pPr>
            <a:r>
              <a:rPr lang="en-US" sz="1400">
                <a:solidFill>
                  <a:srgbClr val="000000"/>
                </a:solidFill>
                <a:ea typeface="ＭＳ Ｐゴシック" charset="-128"/>
              </a:rPr>
              <a:t>Data</a:t>
            </a:r>
          </a:p>
          <a:p>
            <a:pPr hangingPunct="1">
              <a:tabLst>
                <a:tab pos="457200" algn="l"/>
                <a:tab pos="914400" algn="l"/>
              </a:tabLst>
            </a:pPr>
            <a:endParaRPr lang="en-US">
              <a:solidFill>
                <a:srgbClr val="000000"/>
              </a:solidFill>
              <a:ea typeface="ＭＳ Ｐゴシック" charset="-128"/>
            </a:endParaRPr>
          </a:p>
        </p:txBody>
      </p:sp>
      <p:grpSp>
        <p:nvGrpSpPr>
          <p:cNvPr id="27662" name="Group 14"/>
          <p:cNvGrpSpPr>
            <a:grpSpLocks/>
          </p:cNvGrpSpPr>
          <p:nvPr/>
        </p:nvGrpSpPr>
        <p:grpSpPr bwMode="auto">
          <a:xfrm>
            <a:off x="8115300" y="1835150"/>
            <a:ext cx="1522413" cy="608013"/>
            <a:chOff x="5112" y="1156"/>
            <a:chExt cx="959" cy="383"/>
          </a:xfrm>
        </p:grpSpPr>
        <p:sp>
          <p:nvSpPr>
            <p:cNvPr id="27663" name="Rectangle 15"/>
            <p:cNvSpPr>
              <a:spLocks noChangeArrowheads="1"/>
            </p:cNvSpPr>
            <p:nvPr/>
          </p:nvSpPr>
          <p:spPr bwMode="auto">
            <a:xfrm>
              <a:off x="5112" y="1156"/>
              <a:ext cx="959" cy="383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4" name="Rectangle 16"/>
            <p:cNvSpPr>
              <a:spLocks noChangeArrowheads="1"/>
            </p:cNvSpPr>
            <p:nvPr/>
          </p:nvSpPr>
          <p:spPr bwMode="auto">
            <a:xfrm>
              <a:off x="5170" y="1169"/>
              <a:ext cx="901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  <a:tab pos="1371600" algn="l"/>
                </a:tabLst>
              </a:pPr>
              <a:r>
                <a:rPr lang="en-US" sz="12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Enterprise Applications</a:t>
              </a:r>
            </a:p>
          </p:txBody>
        </p:sp>
      </p:grpSp>
      <p:cxnSp>
        <p:nvCxnSpPr>
          <p:cNvPr id="27665" name="AutoShape 17"/>
          <p:cNvCxnSpPr>
            <a:cxnSpLocks noChangeShapeType="1"/>
          </p:cNvCxnSpPr>
          <p:nvPr/>
        </p:nvCxnSpPr>
        <p:spPr bwMode="auto">
          <a:xfrm flipV="1">
            <a:off x="6556375" y="4370388"/>
            <a:ext cx="1588" cy="411162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666" name="Rectangle 18"/>
          <p:cNvSpPr>
            <a:spLocks noChangeArrowheads="1"/>
          </p:cNvSpPr>
          <p:nvPr/>
        </p:nvSpPr>
        <p:spPr bwMode="auto">
          <a:xfrm>
            <a:off x="544513" y="5303838"/>
            <a:ext cx="990600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  <a:tab pos="9144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Developers</a:t>
            </a:r>
          </a:p>
        </p:txBody>
      </p:sp>
      <p:pic>
        <p:nvPicPr>
          <p:cNvPr id="27667" name="Picture 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4237038"/>
            <a:ext cx="854075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68" name="Picture 2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2339975"/>
            <a:ext cx="1990725" cy="196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69" name="Oval 21"/>
          <p:cNvSpPr>
            <a:spLocks noChangeArrowheads="1"/>
          </p:cNvSpPr>
          <p:nvPr/>
        </p:nvSpPr>
        <p:spPr bwMode="auto">
          <a:xfrm>
            <a:off x="5826125" y="2949575"/>
            <a:ext cx="1371600" cy="817563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720" rIns="90000" bIns="45000" anchor="ctr" anchorCtr="1"/>
          <a:lstStyle/>
          <a:p>
            <a:pPr algn="ctr" hangingPunct="1">
              <a:tabLst>
                <a:tab pos="723900" algn="l"/>
                <a:tab pos="914400" algn="l"/>
                <a:tab pos="1371600" algn="l"/>
              </a:tabLst>
            </a:pPr>
            <a:r>
              <a:rPr lang="en-US" sz="1100">
                <a:solidFill>
                  <a:srgbClr val="FFFFFF"/>
                </a:solidFill>
                <a:ea typeface="ＭＳ Ｐゴシック" charset="-128"/>
              </a:rPr>
              <a:t>Business Process</a:t>
            </a:r>
          </a:p>
          <a:p>
            <a:pPr algn="ctr" hangingPunct="1">
              <a:tabLst>
                <a:tab pos="723900" algn="l"/>
                <a:tab pos="914400" algn="l"/>
                <a:tab pos="1371600" algn="l"/>
              </a:tabLst>
            </a:pPr>
            <a:r>
              <a:rPr lang="en-US" sz="1100">
                <a:solidFill>
                  <a:srgbClr val="FFFFFF"/>
                </a:solidFill>
                <a:ea typeface="ＭＳ Ｐゴシック" charset="-128"/>
              </a:rPr>
              <a:t>Manager</a:t>
            </a:r>
          </a:p>
        </p:txBody>
      </p:sp>
      <p:sp>
        <p:nvSpPr>
          <p:cNvPr id="27670" name="Oval 22"/>
          <p:cNvSpPr>
            <a:spLocks noChangeArrowheads="1"/>
          </p:cNvSpPr>
          <p:nvPr/>
        </p:nvSpPr>
        <p:spPr bwMode="auto">
          <a:xfrm>
            <a:off x="5826125" y="3694113"/>
            <a:ext cx="1371600" cy="6858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5440" rIns="90000" bIns="45000" anchor="ctr" anchorCtr="1"/>
          <a:lstStyle/>
          <a:p>
            <a:pPr algn="ctr" hangingPunct="1">
              <a:tabLst>
                <a:tab pos="723900" algn="l"/>
                <a:tab pos="914400" algn="l"/>
                <a:tab pos="1371600" algn="l"/>
              </a:tabLst>
            </a:pPr>
            <a:r>
              <a:rPr lang="en-US" sz="1200">
                <a:solidFill>
                  <a:srgbClr val="FFFFFF"/>
                </a:solidFill>
                <a:ea typeface="ＭＳ Ｐゴシック" charset="-128"/>
              </a:rPr>
              <a:t>Rule Engine</a:t>
            </a:r>
          </a:p>
        </p:txBody>
      </p:sp>
      <p:sp>
        <p:nvSpPr>
          <p:cNvPr id="27671" name="Oval 23"/>
          <p:cNvSpPr>
            <a:spLocks noChangeArrowheads="1"/>
          </p:cNvSpPr>
          <p:nvPr/>
        </p:nvSpPr>
        <p:spPr bwMode="auto">
          <a:xfrm>
            <a:off x="5826125" y="2339975"/>
            <a:ext cx="1371600" cy="6858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720" rIns="90000" bIns="45000" anchor="ctr" anchorCtr="1"/>
          <a:lstStyle/>
          <a:p>
            <a:pPr algn="ctr" hangingPunct="1">
              <a:tabLst>
                <a:tab pos="723900" algn="l"/>
                <a:tab pos="914400" algn="l"/>
                <a:tab pos="1371600" algn="l"/>
              </a:tabLst>
            </a:pPr>
            <a:r>
              <a:rPr lang="en-US" sz="1100">
                <a:solidFill>
                  <a:srgbClr val="FFFFFF"/>
                </a:solidFill>
                <a:ea typeface="ＭＳ Ｐゴシック" charset="-128"/>
              </a:rPr>
              <a:t>Event Processor</a:t>
            </a:r>
          </a:p>
        </p:txBody>
      </p:sp>
      <p:sp>
        <p:nvSpPr>
          <p:cNvPr id="27672" name="Rectangle 24"/>
          <p:cNvSpPr>
            <a:spLocks noChangeArrowheads="1"/>
          </p:cNvSpPr>
          <p:nvPr/>
        </p:nvSpPr>
        <p:spPr bwMode="auto">
          <a:xfrm>
            <a:off x="8443913" y="5554663"/>
            <a:ext cx="866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6520" rIns="90000" bIns="45000"/>
          <a:lstStyle/>
          <a:p>
            <a:pPr algn="ctr" hangingPunct="1">
              <a:tabLst>
                <a:tab pos="723900" algn="l"/>
              </a:tabLst>
            </a:pPr>
            <a:r>
              <a:rPr lang="en-US" sz="1300">
                <a:solidFill>
                  <a:srgbClr val="000000"/>
                </a:solidFill>
                <a:ea typeface="ＭＳ Ｐゴシック" charset="-128"/>
              </a:rPr>
              <a:t>Business Users</a:t>
            </a:r>
          </a:p>
        </p:txBody>
      </p:sp>
      <p:grpSp>
        <p:nvGrpSpPr>
          <p:cNvPr id="27673" name="Group 25"/>
          <p:cNvGrpSpPr>
            <a:grpSpLocks/>
          </p:cNvGrpSpPr>
          <p:nvPr/>
        </p:nvGrpSpPr>
        <p:grpSpPr bwMode="auto">
          <a:xfrm>
            <a:off x="8115300" y="2809875"/>
            <a:ext cx="1522413" cy="608013"/>
            <a:chOff x="5112" y="1770"/>
            <a:chExt cx="959" cy="383"/>
          </a:xfrm>
        </p:grpSpPr>
        <p:sp>
          <p:nvSpPr>
            <p:cNvPr id="27674" name="Rectangle 26"/>
            <p:cNvSpPr>
              <a:spLocks noChangeArrowheads="1"/>
            </p:cNvSpPr>
            <p:nvPr/>
          </p:nvSpPr>
          <p:spPr bwMode="auto">
            <a:xfrm>
              <a:off x="5112" y="1770"/>
              <a:ext cx="959" cy="383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5" name="Rectangle 27"/>
            <p:cNvSpPr>
              <a:spLocks noChangeArrowheads="1"/>
            </p:cNvSpPr>
            <p:nvPr/>
          </p:nvSpPr>
          <p:spPr bwMode="auto">
            <a:xfrm>
              <a:off x="5170" y="1783"/>
              <a:ext cx="901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  <a:tab pos="1371600" algn="l"/>
                </a:tabLst>
              </a:pPr>
              <a:r>
                <a:rPr lang="en-US" sz="12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Web Services</a:t>
              </a:r>
            </a:p>
          </p:txBody>
        </p:sp>
      </p:grpSp>
      <p:grpSp>
        <p:nvGrpSpPr>
          <p:cNvPr id="27676" name="Group 28"/>
          <p:cNvGrpSpPr>
            <a:grpSpLocks/>
          </p:cNvGrpSpPr>
          <p:nvPr/>
        </p:nvGrpSpPr>
        <p:grpSpPr bwMode="auto">
          <a:xfrm>
            <a:off x="8115300" y="3846513"/>
            <a:ext cx="1522413" cy="608012"/>
            <a:chOff x="5112" y="2423"/>
            <a:chExt cx="959" cy="383"/>
          </a:xfrm>
        </p:grpSpPr>
        <p:sp>
          <p:nvSpPr>
            <p:cNvPr id="27677" name="Rectangle 29"/>
            <p:cNvSpPr>
              <a:spLocks noChangeArrowheads="1"/>
            </p:cNvSpPr>
            <p:nvPr/>
          </p:nvSpPr>
          <p:spPr bwMode="auto">
            <a:xfrm>
              <a:off x="5112" y="2423"/>
              <a:ext cx="959" cy="383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8" name="Rectangle 30"/>
            <p:cNvSpPr>
              <a:spLocks noChangeArrowheads="1"/>
            </p:cNvSpPr>
            <p:nvPr/>
          </p:nvSpPr>
          <p:spPr bwMode="auto">
            <a:xfrm>
              <a:off x="5170" y="2436"/>
              <a:ext cx="901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  <a:tab pos="1371600" algn="l"/>
                </a:tabLst>
              </a:pPr>
              <a:r>
                <a:rPr lang="en-US" sz="12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Java</a:t>
              </a:r>
            </a:p>
          </p:txBody>
        </p:sp>
      </p:grpSp>
      <p:cxnSp>
        <p:nvCxnSpPr>
          <p:cNvPr id="27679" name="AutoShape 31"/>
          <p:cNvCxnSpPr>
            <a:cxnSpLocks noChangeShapeType="1"/>
          </p:cNvCxnSpPr>
          <p:nvPr/>
        </p:nvCxnSpPr>
        <p:spPr bwMode="auto">
          <a:xfrm>
            <a:off x="6473825" y="1425575"/>
            <a:ext cx="1588" cy="533400"/>
          </a:xfrm>
          <a:prstGeom prst="bentConnector3">
            <a:avLst>
              <a:gd name="adj1" fmla="val 50000"/>
            </a:avLst>
          </a:prstGeom>
          <a:noFill/>
          <a:ln w="2844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680" name="Rectangle 32"/>
          <p:cNvSpPr>
            <a:spLocks noChangeArrowheads="1"/>
          </p:cNvSpPr>
          <p:nvPr/>
        </p:nvSpPr>
        <p:spPr bwMode="auto">
          <a:xfrm>
            <a:off x="5808663" y="1079500"/>
            <a:ext cx="14478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  <a:tab pos="914400" algn="l"/>
                <a:tab pos="1371600" algn="l"/>
              </a:tabLst>
            </a:pPr>
            <a:r>
              <a:rPr lang="en-US" sz="1300">
                <a:solidFill>
                  <a:srgbClr val="000000"/>
                </a:solidFill>
                <a:ea typeface="ＭＳ Ｐゴシック" charset="-128"/>
              </a:rPr>
              <a:t>Business Events</a:t>
            </a:r>
          </a:p>
        </p:txBody>
      </p:sp>
      <p:cxnSp>
        <p:nvCxnSpPr>
          <p:cNvPr id="27681" name="AutoShape 33"/>
          <p:cNvCxnSpPr>
            <a:cxnSpLocks noChangeShapeType="1"/>
            <a:stCxn id="0" idx="3"/>
            <a:endCxn id="27657" idx="2"/>
          </p:cNvCxnSpPr>
          <p:nvPr/>
        </p:nvCxnSpPr>
        <p:spPr bwMode="auto">
          <a:xfrm flipV="1">
            <a:off x="3200400" y="3762375"/>
            <a:ext cx="673100" cy="809625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7682" name="Group 34"/>
          <p:cNvGrpSpPr>
            <a:grpSpLocks/>
          </p:cNvGrpSpPr>
          <p:nvPr/>
        </p:nvGrpSpPr>
        <p:grpSpPr bwMode="auto">
          <a:xfrm>
            <a:off x="1919288" y="1544638"/>
            <a:ext cx="1247775" cy="914400"/>
            <a:chOff x="1209" y="973"/>
            <a:chExt cx="786" cy="576"/>
          </a:xfrm>
        </p:grpSpPr>
        <p:sp>
          <p:nvSpPr>
            <p:cNvPr id="27683" name="Rectangle 35"/>
            <p:cNvSpPr>
              <a:spLocks noChangeArrowheads="1"/>
            </p:cNvSpPr>
            <p:nvPr/>
          </p:nvSpPr>
          <p:spPr bwMode="auto">
            <a:xfrm>
              <a:off x="1209" y="1073"/>
              <a:ext cx="786" cy="364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4" name="Rectangle 36"/>
            <p:cNvSpPr>
              <a:spLocks noChangeArrowheads="1"/>
            </p:cNvSpPr>
            <p:nvPr/>
          </p:nvSpPr>
          <p:spPr bwMode="auto">
            <a:xfrm>
              <a:off x="1257" y="973"/>
              <a:ext cx="739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</a:tabLst>
              </a:pPr>
              <a:r>
                <a:rPr lang="en-US" sz="11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Authoring Tools for Business Users</a:t>
              </a:r>
            </a:p>
          </p:txBody>
        </p:sp>
      </p:grpSp>
      <p:grpSp>
        <p:nvGrpSpPr>
          <p:cNvPr id="27685" name="Group 37"/>
          <p:cNvGrpSpPr>
            <a:grpSpLocks/>
          </p:cNvGrpSpPr>
          <p:nvPr/>
        </p:nvGrpSpPr>
        <p:grpSpPr bwMode="auto">
          <a:xfrm>
            <a:off x="1951038" y="4114800"/>
            <a:ext cx="1247775" cy="914400"/>
            <a:chOff x="1229" y="2592"/>
            <a:chExt cx="786" cy="576"/>
          </a:xfrm>
        </p:grpSpPr>
        <p:sp>
          <p:nvSpPr>
            <p:cNvPr id="27686" name="Rectangle 38"/>
            <p:cNvSpPr>
              <a:spLocks noChangeArrowheads="1"/>
            </p:cNvSpPr>
            <p:nvPr/>
          </p:nvSpPr>
          <p:spPr bwMode="auto">
            <a:xfrm>
              <a:off x="1229" y="2692"/>
              <a:ext cx="786" cy="364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7" name="Rectangle 39"/>
            <p:cNvSpPr>
              <a:spLocks noChangeArrowheads="1"/>
            </p:cNvSpPr>
            <p:nvPr/>
          </p:nvSpPr>
          <p:spPr bwMode="auto">
            <a:xfrm>
              <a:off x="1276" y="2592"/>
              <a:ext cx="739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</a:tabLst>
              </a:pPr>
              <a:r>
                <a:rPr lang="en-US" sz="11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Authoring Tools for Developers</a:t>
              </a:r>
            </a:p>
          </p:txBody>
        </p:sp>
      </p:grpSp>
      <p:cxnSp>
        <p:nvCxnSpPr>
          <p:cNvPr id="27688" name="AutoShape 40"/>
          <p:cNvCxnSpPr>
            <a:cxnSpLocks noChangeShapeType="1"/>
            <a:stCxn id="27650" idx="3"/>
            <a:endCxn id="27649" idx="1"/>
          </p:cNvCxnSpPr>
          <p:nvPr/>
        </p:nvCxnSpPr>
        <p:spPr bwMode="auto">
          <a:xfrm>
            <a:off x="7680325" y="3317875"/>
            <a:ext cx="709613" cy="1824038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89" name="AutoShape 41"/>
          <p:cNvCxnSpPr>
            <a:cxnSpLocks noChangeShapeType="1"/>
            <a:stCxn id="27650" idx="3"/>
            <a:endCxn id="0" idx="1"/>
          </p:cNvCxnSpPr>
          <p:nvPr/>
        </p:nvCxnSpPr>
        <p:spPr bwMode="auto">
          <a:xfrm>
            <a:off x="7680325" y="3317875"/>
            <a:ext cx="436563" cy="833438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90" name="AutoShape 42"/>
          <p:cNvCxnSpPr>
            <a:cxnSpLocks noChangeShapeType="1"/>
            <a:stCxn id="27650" idx="3"/>
            <a:endCxn id="0" idx="1"/>
          </p:cNvCxnSpPr>
          <p:nvPr/>
        </p:nvCxnSpPr>
        <p:spPr bwMode="auto">
          <a:xfrm flipV="1">
            <a:off x="7680325" y="3114675"/>
            <a:ext cx="436563" cy="203200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91" name="AutoShape 43"/>
          <p:cNvCxnSpPr>
            <a:cxnSpLocks noChangeShapeType="1"/>
            <a:stCxn id="27650" idx="3"/>
            <a:endCxn id="0" idx="1"/>
          </p:cNvCxnSpPr>
          <p:nvPr/>
        </p:nvCxnSpPr>
        <p:spPr bwMode="auto">
          <a:xfrm flipV="1">
            <a:off x="7680325" y="2138363"/>
            <a:ext cx="436563" cy="1177925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27692" name="Picture 4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13" y="5464175"/>
            <a:ext cx="925512" cy="73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93" name="Rectangle 45"/>
          <p:cNvSpPr>
            <a:spLocks noChangeArrowheads="1"/>
          </p:cNvSpPr>
          <p:nvPr/>
        </p:nvSpPr>
        <p:spPr bwMode="auto">
          <a:xfrm>
            <a:off x="2524125" y="6226175"/>
            <a:ext cx="915988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  <a:tab pos="9144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Operations</a:t>
            </a:r>
          </a:p>
        </p:txBody>
      </p:sp>
      <p:cxnSp>
        <p:nvCxnSpPr>
          <p:cNvPr id="27694" name="AutoShape 46"/>
          <p:cNvCxnSpPr>
            <a:cxnSpLocks noChangeShapeType="1"/>
          </p:cNvCxnSpPr>
          <p:nvPr/>
        </p:nvCxnSpPr>
        <p:spPr bwMode="auto">
          <a:xfrm>
            <a:off x="3440113" y="5997575"/>
            <a:ext cx="762000" cy="1588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7695" name="Group 47"/>
          <p:cNvGrpSpPr>
            <a:grpSpLocks/>
          </p:cNvGrpSpPr>
          <p:nvPr/>
        </p:nvGrpSpPr>
        <p:grpSpPr bwMode="auto">
          <a:xfrm>
            <a:off x="4222750" y="5694363"/>
            <a:ext cx="1247775" cy="679450"/>
            <a:chOff x="2660" y="3587"/>
            <a:chExt cx="786" cy="428"/>
          </a:xfrm>
        </p:grpSpPr>
        <p:sp>
          <p:nvSpPr>
            <p:cNvPr id="27696" name="Rectangle 48"/>
            <p:cNvSpPr>
              <a:spLocks noChangeArrowheads="1"/>
            </p:cNvSpPr>
            <p:nvPr/>
          </p:nvSpPr>
          <p:spPr bwMode="auto">
            <a:xfrm>
              <a:off x="2660" y="3661"/>
              <a:ext cx="786" cy="270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7" name="Rectangle 49"/>
            <p:cNvSpPr>
              <a:spLocks noChangeArrowheads="1"/>
            </p:cNvSpPr>
            <p:nvPr/>
          </p:nvSpPr>
          <p:spPr bwMode="auto">
            <a:xfrm>
              <a:off x="2707" y="3587"/>
              <a:ext cx="739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</a:tabLst>
              </a:pPr>
              <a:r>
                <a:rPr lang="en-US" sz="11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Business Central</a:t>
              </a:r>
            </a:p>
          </p:txBody>
        </p:sp>
      </p:grpSp>
      <p:cxnSp>
        <p:nvCxnSpPr>
          <p:cNvPr id="27698" name="AutoShape 50"/>
          <p:cNvCxnSpPr>
            <a:cxnSpLocks noChangeShapeType="1"/>
            <a:stCxn id="0" idx="0"/>
          </p:cNvCxnSpPr>
          <p:nvPr/>
        </p:nvCxnSpPr>
        <p:spPr bwMode="auto">
          <a:xfrm flipV="1">
            <a:off x="4846638" y="4616450"/>
            <a:ext cx="731837" cy="1077913"/>
          </a:xfrm>
          <a:prstGeom prst="bentConnector3">
            <a:avLst>
              <a:gd name="adj1" fmla="val 50000"/>
            </a:avLst>
          </a:prstGeom>
          <a:noFill/>
          <a:ln w="28440" cap="rnd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699" name="Rectangle 51"/>
          <p:cNvSpPr>
            <a:spLocks noChangeArrowheads="1"/>
          </p:cNvSpPr>
          <p:nvPr/>
        </p:nvSpPr>
        <p:spPr bwMode="auto">
          <a:xfrm>
            <a:off x="393700" y="971550"/>
            <a:ext cx="9450388" cy="5945188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00" name="Rectangle 52"/>
          <p:cNvSpPr>
            <a:spLocks noChangeArrowheads="1"/>
          </p:cNvSpPr>
          <p:nvPr/>
        </p:nvSpPr>
        <p:spPr bwMode="auto">
          <a:xfrm>
            <a:off x="2649538" y="1150938"/>
            <a:ext cx="6267450" cy="4084637"/>
          </a:xfrm>
          <a:prstGeom prst="rect">
            <a:avLst/>
          </a:prstGeom>
          <a:solidFill>
            <a:srgbClr val="0093D9">
              <a:alpha val="76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01" name="AutoShape 53"/>
          <p:cNvSpPr>
            <a:spLocks noChangeArrowheads="1"/>
          </p:cNvSpPr>
          <p:nvPr/>
        </p:nvSpPr>
        <p:spPr bwMode="auto">
          <a:xfrm rot="16200000" flipH="1">
            <a:off x="19844" y="2607469"/>
            <a:ext cx="4100512" cy="1174750"/>
          </a:xfrm>
          <a:prstGeom prst="triangle">
            <a:avLst>
              <a:gd name="adj" fmla="val 21495"/>
            </a:avLst>
          </a:prstGeom>
          <a:solidFill>
            <a:srgbClr val="0093D9">
              <a:alpha val="76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7702" name="Picture 5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63" y="1374775"/>
            <a:ext cx="5886450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703" name="Rectangle 55"/>
          <p:cNvSpPr>
            <a:spLocks noChangeArrowheads="1"/>
          </p:cNvSpPr>
          <p:nvPr/>
        </p:nvSpPr>
        <p:spPr bwMode="auto">
          <a:xfrm>
            <a:off x="620713" y="2484438"/>
            <a:ext cx="838200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Business Analysts</a:t>
            </a:r>
          </a:p>
        </p:txBody>
      </p:sp>
      <p:pic>
        <p:nvPicPr>
          <p:cNvPr id="27704" name="Picture 5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1570038"/>
            <a:ext cx="69850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938" y="4752975"/>
            <a:ext cx="976312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4" name="AutoShape 2"/>
          <p:cNvSpPr>
            <a:spLocks noChangeArrowheads="1"/>
          </p:cNvSpPr>
          <p:nvPr/>
        </p:nvSpPr>
        <p:spPr bwMode="auto">
          <a:xfrm>
            <a:off x="5359400" y="2084388"/>
            <a:ext cx="2320925" cy="2468562"/>
          </a:xfrm>
          <a:prstGeom prst="roundRect">
            <a:avLst>
              <a:gd name="adj" fmla="val 16667"/>
            </a:avLst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488" y="4905375"/>
            <a:ext cx="728662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113" y="1874838"/>
            <a:ext cx="26289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03238" y="122238"/>
            <a:ext cx="906938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640" rIns="0" bIns="0" anchor="ctr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3000">
                <a:solidFill>
                  <a:srgbClr val="4C4C4C"/>
                </a:solidFill>
                <a:ea typeface="ＭＳ Ｐゴシック" charset="-128"/>
              </a:rPr>
              <a:t>BRMS Components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3389313" y="2460625"/>
            <a:ext cx="914400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  <a:tab pos="9144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Repository</a:t>
            </a:r>
          </a:p>
        </p:txBody>
      </p:sp>
      <p:cxnSp>
        <p:nvCxnSpPr>
          <p:cNvPr id="28679" name="AutoShape 7"/>
          <p:cNvCxnSpPr>
            <a:cxnSpLocks noChangeShapeType="1"/>
          </p:cNvCxnSpPr>
          <p:nvPr/>
        </p:nvCxnSpPr>
        <p:spPr bwMode="auto">
          <a:xfrm>
            <a:off x="1463675" y="2027238"/>
            <a:ext cx="457200" cy="1587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80" name="AutoShape 8"/>
          <p:cNvCxnSpPr>
            <a:cxnSpLocks noChangeShapeType="1"/>
          </p:cNvCxnSpPr>
          <p:nvPr/>
        </p:nvCxnSpPr>
        <p:spPr bwMode="auto">
          <a:xfrm>
            <a:off x="4532313" y="3475038"/>
            <a:ext cx="669925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2868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288" y="3017838"/>
            <a:ext cx="606425" cy="74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3535363" y="3170238"/>
            <a:ext cx="65405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440" rIns="90000" bIns="45000"/>
          <a:lstStyle/>
          <a:p>
            <a:pPr hangingPunct="1">
              <a:tabLst>
                <a:tab pos="4572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Business</a:t>
            </a:r>
          </a:p>
          <a:p>
            <a:pPr hangingPunct="1">
              <a:tabLst>
                <a:tab pos="4572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Rule </a:t>
            </a:r>
          </a:p>
          <a:p>
            <a:pPr hangingPunct="1">
              <a:tabLst>
                <a:tab pos="4572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Definitions</a:t>
            </a:r>
          </a:p>
        </p:txBody>
      </p:sp>
      <p:cxnSp>
        <p:nvCxnSpPr>
          <p:cNvPr id="28683" name="AutoShape 11"/>
          <p:cNvCxnSpPr>
            <a:cxnSpLocks noChangeShapeType="1"/>
          </p:cNvCxnSpPr>
          <p:nvPr/>
        </p:nvCxnSpPr>
        <p:spPr bwMode="auto">
          <a:xfrm>
            <a:off x="1463675" y="4541838"/>
            <a:ext cx="457200" cy="1587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684" name="AutoShape 12"/>
          <p:cNvCxnSpPr>
            <a:cxnSpLocks noChangeShapeType="1"/>
            <a:stCxn id="0" idx="3"/>
            <a:endCxn id="28678" idx="0"/>
          </p:cNvCxnSpPr>
          <p:nvPr/>
        </p:nvCxnSpPr>
        <p:spPr bwMode="auto">
          <a:xfrm>
            <a:off x="3168650" y="2001838"/>
            <a:ext cx="676275" cy="458787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6096000" y="5578475"/>
            <a:ext cx="914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algn="ctr" hangingPunct="1">
              <a:tabLst>
                <a:tab pos="457200" algn="l"/>
                <a:tab pos="914400" algn="l"/>
              </a:tabLst>
            </a:pPr>
            <a:r>
              <a:rPr lang="en-US" sz="1400">
                <a:solidFill>
                  <a:srgbClr val="000000"/>
                </a:solidFill>
                <a:ea typeface="ＭＳ Ｐゴシック" charset="-128"/>
              </a:rPr>
              <a:t>Business </a:t>
            </a:r>
          </a:p>
          <a:p>
            <a:pPr algn="ctr" hangingPunct="1">
              <a:tabLst>
                <a:tab pos="457200" algn="l"/>
                <a:tab pos="914400" algn="l"/>
              </a:tabLst>
            </a:pPr>
            <a:r>
              <a:rPr lang="en-US" sz="1400">
                <a:solidFill>
                  <a:srgbClr val="000000"/>
                </a:solidFill>
                <a:ea typeface="ＭＳ Ｐゴシック" charset="-128"/>
              </a:rPr>
              <a:t>Data</a:t>
            </a:r>
          </a:p>
          <a:p>
            <a:pPr hangingPunct="1">
              <a:tabLst>
                <a:tab pos="457200" algn="l"/>
                <a:tab pos="914400" algn="l"/>
              </a:tabLst>
            </a:pPr>
            <a:endParaRPr lang="en-US">
              <a:solidFill>
                <a:srgbClr val="000000"/>
              </a:solidFill>
              <a:ea typeface="ＭＳ Ｐゴシック" charset="-128"/>
            </a:endParaRPr>
          </a:p>
        </p:txBody>
      </p:sp>
      <p:grpSp>
        <p:nvGrpSpPr>
          <p:cNvPr id="28686" name="Group 14"/>
          <p:cNvGrpSpPr>
            <a:grpSpLocks/>
          </p:cNvGrpSpPr>
          <p:nvPr/>
        </p:nvGrpSpPr>
        <p:grpSpPr bwMode="auto">
          <a:xfrm>
            <a:off x="8115300" y="1835150"/>
            <a:ext cx="1522413" cy="608013"/>
            <a:chOff x="5112" y="1156"/>
            <a:chExt cx="959" cy="383"/>
          </a:xfrm>
        </p:grpSpPr>
        <p:sp>
          <p:nvSpPr>
            <p:cNvPr id="28687" name="Rectangle 15"/>
            <p:cNvSpPr>
              <a:spLocks noChangeArrowheads="1"/>
            </p:cNvSpPr>
            <p:nvPr/>
          </p:nvSpPr>
          <p:spPr bwMode="auto">
            <a:xfrm>
              <a:off x="5112" y="1156"/>
              <a:ext cx="959" cy="383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8" name="Rectangle 16"/>
            <p:cNvSpPr>
              <a:spLocks noChangeArrowheads="1"/>
            </p:cNvSpPr>
            <p:nvPr/>
          </p:nvSpPr>
          <p:spPr bwMode="auto">
            <a:xfrm>
              <a:off x="5170" y="1169"/>
              <a:ext cx="901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  <a:tab pos="1371600" algn="l"/>
                </a:tabLst>
              </a:pPr>
              <a:r>
                <a:rPr lang="en-US" sz="12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Enterprise Applications</a:t>
              </a:r>
            </a:p>
          </p:txBody>
        </p:sp>
      </p:grpSp>
      <p:cxnSp>
        <p:nvCxnSpPr>
          <p:cNvPr id="28689" name="AutoShape 17"/>
          <p:cNvCxnSpPr>
            <a:cxnSpLocks noChangeShapeType="1"/>
          </p:cNvCxnSpPr>
          <p:nvPr/>
        </p:nvCxnSpPr>
        <p:spPr bwMode="auto">
          <a:xfrm flipV="1">
            <a:off x="6556375" y="4370388"/>
            <a:ext cx="1588" cy="411162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690" name="Rectangle 18"/>
          <p:cNvSpPr>
            <a:spLocks noChangeArrowheads="1"/>
          </p:cNvSpPr>
          <p:nvPr/>
        </p:nvSpPr>
        <p:spPr bwMode="auto">
          <a:xfrm>
            <a:off x="620713" y="2484438"/>
            <a:ext cx="838200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Business Analysts</a:t>
            </a:r>
          </a:p>
        </p:txBody>
      </p:sp>
      <p:pic>
        <p:nvPicPr>
          <p:cNvPr id="28691" name="Picture 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1570038"/>
            <a:ext cx="69850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92" name="Picture 2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2339975"/>
            <a:ext cx="1990725" cy="196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93" name="Oval 21"/>
          <p:cNvSpPr>
            <a:spLocks noChangeArrowheads="1"/>
          </p:cNvSpPr>
          <p:nvPr/>
        </p:nvSpPr>
        <p:spPr bwMode="auto">
          <a:xfrm>
            <a:off x="5826125" y="2949575"/>
            <a:ext cx="1371600" cy="817563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720" rIns="90000" bIns="45000" anchor="ctr" anchorCtr="1"/>
          <a:lstStyle/>
          <a:p>
            <a:pPr algn="ctr" hangingPunct="1">
              <a:tabLst>
                <a:tab pos="723900" algn="l"/>
                <a:tab pos="914400" algn="l"/>
                <a:tab pos="1371600" algn="l"/>
              </a:tabLst>
            </a:pPr>
            <a:r>
              <a:rPr lang="en-US" sz="1100">
                <a:solidFill>
                  <a:srgbClr val="FFFFFF"/>
                </a:solidFill>
                <a:ea typeface="ＭＳ Ｐゴシック" charset="-128"/>
              </a:rPr>
              <a:t>Business Process</a:t>
            </a:r>
          </a:p>
          <a:p>
            <a:pPr algn="ctr" hangingPunct="1">
              <a:tabLst>
                <a:tab pos="723900" algn="l"/>
                <a:tab pos="914400" algn="l"/>
                <a:tab pos="1371600" algn="l"/>
              </a:tabLst>
            </a:pPr>
            <a:r>
              <a:rPr lang="en-US" sz="1100">
                <a:solidFill>
                  <a:srgbClr val="FFFFFF"/>
                </a:solidFill>
                <a:ea typeface="ＭＳ Ｐゴシック" charset="-128"/>
              </a:rPr>
              <a:t>Manager</a:t>
            </a:r>
          </a:p>
        </p:txBody>
      </p:sp>
      <p:sp>
        <p:nvSpPr>
          <p:cNvPr id="28694" name="Oval 22"/>
          <p:cNvSpPr>
            <a:spLocks noChangeArrowheads="1"/>
          </p:cNvSpPr>
          <p:nvPr/>
        </p:nvSpPr>
        <p:spPr bwMode="auto">
          <a:xfrm>
            <a:off x="5826125" y="3694113"/>
            <a:ext cx="1371600" cy="6858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5440" rIns="90000" bIns="45000" anchor="ctr" anchorCtr="1"/>
          <a:lstStyle/>
          <a:p>
            <a:pPr algn="ctr" hangingPunct="1">
              <a:tabLst>
                <a:tab pos="723900" algn="l"/>
                <a:tab pos="914400" algn="l"/>
                <a:tab pos="1371600" algn="l"/>
              </a:tabLst>
            </a:pPr>
            <a:r>
              <a:rPr lang="en-US" sz="1200">
                <a:solidFill>
                  <a:srgbClr val="FFFFFF"/>
                </a:solidFill>
                <a:ea typeface="ＭＳ Ｐゴシック" charset="-128"/>
              </a:rPr>
              <a:t>Rule Engine</a:t>
            </a:r>
          </a:p>
        </p:txBody>
      </p:sp>
      <p:sp>
        <p:nvSpPr>
          <p:cNvPr id="28695" name="Oval 23"/>
          <p:cNvSpPr>
            <a:spLocks noChangeArrowheads="1"/>
          </p:cNvSpPr>
          <p:nvPr/>
        </p:nvSpPr>
        <p:spPr bwMode="auto">
          <a:xfrm>
            <a:off x="5826125" y="2339975"/>
            <a:ext cx="1371600" cy="6858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720" rIns="90000" bIns="45000" anchor="ctr" anchorCtr="1"/>
          <a:lstStyle/>
          <a:p>
            <a:pPr algn="ctr" hangingPunct="1">
              <a:tabLst>
                <a:tab pos="723900" algn="l"/>
                <a:tab pos="914400" algn="l"/>
                <a:tab pos="1371600" algn="l"/>
              </a:tabLst>
            </a:pPr>
            <a:r>
              <a:rPr lang="en-US" sz="1100">
                <a:solidFill>
                  <a:srgbClr val="FFFFFF"/>
                </a:solidFill>
                <a:ea typeface="ＭＳ Ｐゴシック" charset="-128"/>
              </a:rPr>
              <a:t>Event Processor</a:t>
            </a:r>
          </a:p>
        </p:txBody>
      </p:sp>
      <p:sp>
        <p:nvSpPr>
          <p:cNvPr id="28696" name="Rectangle 24"/>
          <p:cNvSpPr>
            <a:spLocks noChangeArrowheads="1"/>
          </p:cNvSpPr>
          <p:nvPr/>
        </p:nvSpPr>
        <p:spPr bwMode="auto">
          <a:xfrm>
            <a:off x="8443913" y="5554663"/>
            <a:ext cx="866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6520" rIns="90000" bIns="45000"/>
          <a:lstStyle/>
          <a:p>
            <a:pPr algn="ctr" hangingPunct="1">
              <a:tabLst>
                <a:tab pos="723900" algn="l"/>
              </a:tabLst>
            </a:pPr>
            <a:r>
              <a:rPr lang="en-US" sz="1300">
                <a:solidFill>
                  <a:srgbClr val="000000"/>
                </a:solidFill>
                <a:ea typeface="ＭＳ Ｐゴシック" charset="-128"/>
              </a:rPr>
              <a:t>Business Users</a:t>
            </a:r>
          </a:p>
        </p:txBody>
      </p:sp>
      <p:grpSp>
        <p:nvGrpSpPr>
          <p:cNvPr id="28697" name="Group 25"/>
          <p:cNvGrpSpPr>
            <a:grpSpLocks/>
          </p:cNvGrpSpPr>
          <p:nvPr/>
        </p:nvGrpSpPr>
        <p:grpSpPr bwMode="auto">
          <a:xfrm>
            <a:off x="8115300" y="2809875"/>
            <a:ext cx="1522413" cy="608013"/>
            <a:chOff x="5112" y="1770"/>
            <a:chExt cx="959" cy="383"/>
          </a:xfrm>
        </p:grpSpPr>
        <p:sp>
          <p:nvSpPr>
            <p:cNvPr id="28698" name="Rectangle 26"/>
            <p:cNvSpPr>
              <a:spLocks noChangeArrowheads="1"/>
            </p:cNvSpPr>
            <p:nvPr/>
          </p:nvSpPr>
          <p:spPr bwMode="auto">
            <a:xfrm>
              <a:off x="5112" y="1770"/>
              <a:ext cx="959" cy="383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9" name="Rectangle 27"/>
            <p:cNvSpPr>
              <a:spLocks noChangeArrowheads="1"/>
            </p:cNvSpPr>
            <p:nvPr/>
          </p:nvSpPr>
          <p:spPr bwMode="auto">
            <a:xfrm>
              <a:off x="5170" y="1783"/>
              <a:ext cx="901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  <a:tab pos="1371600" algn="l"/>
                </a:tabLst>
              </a:pPr>
              <a:r>
                <a:rPr lang="en-US" sz="12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Web Services</a:t>
              </a:r>
            </a:p>
          </p:txBody>
        </p:sp>
      </p:grpSp>
      <p:grpSp>
        <p:nvGrpSpPr>
          <p:cNvPr id="28700" name="Group 28"/>
          <p:cNvGrpSpPr>
            <a:grpSpLocks/>
          </p:cNvGrpSpPr>
          <p:nvPr/>
        </p:nvGrpSpPr>
        <p:grpSpPr bwMode="auto">
          <a:xfrm>
            <a:off x="8115300" y="3846513"/>
            <a:ext cx="1522413" cy="608012"/>
            <a:chOff x="5112" y="2423"/>
            <a:chExt cx="959" cy="383"/>
          </a:xfrm>
        </p:grpSpPr>
        <p:sp>
          <p:nvSpPr>
            <p:cNvPr id="28701" name="Rectangle 29"/>
            <p:cNvSpPr>
              <a:spLocks noChangeArrowheads="1"/>
            </p:cNvSpPr>
            <p:nvPr/>
          </p:nvSpPr>
          <p:spPr bwMode="auto">
            <a:xfrm>
              <a:off x="5112" y="2423"/>
              <a:ext cx="959" cy="383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2" name="Rectangle 30"/>
            <p:cNvSpPr>
              <a:spLocks noChangeArrowheads="1"/>
            </p:cNvSpPr>
            <p:nvPr/>
          </p:nvSpPr>
          <p:spPr bwMode="auto">
            <a:xfrm>
              <a:off x="5170" y="2436"/>
              <a:ext cx="901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  <a:tab pos="1371600" algn="l"/>
                </a:tabLst>
              </a:pPr>
              <a:r>
                <a:rPr lang="en-US" sz="12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Java</a:t>
              </a:r>
            </a:p>
          </p:txBody>
        </p:sp>
      </p:grpSp>
      <p:cxnSp>
        <p:nvCxnSpPr>
          <p:cNvPr id="28703" name="AutoShape 31"/>
          <p:cNvCxnSpPr>
            <a:cxnSpLocks noChangeShapeType="1"/>
          </p:cNvCxnSpPr>
          <p:nvPr/>
        </p:nvCxnSpPr>
        <p:spPr bwMode="auto">
          <a:xfrm>
            <a:off x="6473825" y="1425575"/>
            <a:ext cx="1588" cy="533400"/>
          </a:xfrm>
          <a:prstGeom prst="bentConnector3">
            <a:avLst>
              <a:gd name="adj1" fmla="val 50000"/>
            </a:avLst>
          </a:prstGeom>
          <a:noFill/>
          <a:ln w="2844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04" name="Rectangle 32"/>
          <p:cNvSpPr>
            <a:spLocks noChangeArrowheads="1"/>
          </p:cNvSpPr>
          <p:nvPr/>
        </p:nvSpPr>
        <p:spPr bwMode="auto">
          <a:xfrm>
            <a:off x="5808663" y="1079500"/>
            <a:ext cx="14478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  <a:tab pos="914400" algn="l"/>
                <a:tab pos="1371600" algn="l"/>
              </a:tabLst>
            </a:pPr>
            <a:r>
              <a:rPr lang="en-US" sz="1300">
                <a:solidFill>
                  <a:srgbClr val="000000"/>
                </a:solidFill>
                <a:ea typeface="ＭＳ Ｐゴシック" charset="-128"/>
              </a:rPr>
              <a:t>Business Events</a:t>
            </a:r>
          </a:p>
        </p:txBody>
      </p:sp>
      <p:cxnSp>
        <p:nvCxnSpPr>
          <p:cNvPr id="28705" name="AutoShape 33"/>
          <p:cNvCxnSpPr>
            <a:cxnSpLocks noChangeShapeType="1"/>
            <a:stCxn id="0" idx="3"/>
            <a:endCxn id="28681" idx="2"/>
          </p:cNvCxnSpPr>
          <p:nvPr/>
        </p:nvCxnSpPr>
        <p:spPr bwMode="auto">
          <a:xfrm flipV="1">
            <a:off x="3200400" y="3762375"/>
            <a:ext cx="673100" cy="809625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8706" name="Group 34"/>
          <p:cNvGrpSpPr>
            <a:grpSpLocks/>
          </p:cNvGrpSpPr>
          <p:nvPr/>
        </p:nvGrpSpPr>
        <p:grpSpPr bwMode="auto">
          <a:xfrm>
            <a:off x="1919288" y="1544638"/>
            <a:ext cx="1247775" cy="914400"/>
            <a:chOff x="1209" y="973"/>
            <a:chExt cx="786" cy="576"/>
          </a:xfrm>
        </p:grpSpPr>
        <p:sp>
          <p:nvSpPr>
            <p:cNvPr id="28707" name="Rectangle 35"/>
            <p:cNvSpPr>
              <a:spLocks noChangeArrowheads="1"/>
            </p:cNvSpPr>
            <p:nvPr/>
          </p:nvSpPr>
          <p:spPr bwMode="auto">
            <a:xfrm>
              <a:off x="1209" y="1073"/>
              <a:ext cx="786" cy="364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8" name="Rectangle 36"/>
            <p:cNvSpPr>
              <a:spLocks noChangeArrowheads="1"/>
            </p:cNvSpPr>
            <p:nvPr/>
          </p:nvSpPr>
          <p:spPr bwMode="auto">
            <a:xfrm>
              <a:off x="1257" y="973"/>
              <a:ext cx="739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</a:tabLst>
              </a:pPr>
              <a:r>
                <a:rPr lang="en-US" sz="11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Authoring Tools for Business Users</a:t>
              </a:r>
            </a:p>
          </p:txBody>
        </p:sp>
      </p:grpSp>
      <p:grpSp>
        <p:nvGrpSpPr>
          <p:cNvPr id="28709" name="Group 37"/>
          <p:cNvGrpSpPr>
            <a:grpSpLocks/>
          </p:cNvGrpSpPr>
          <p:nvPr/>
        </p:nvGrpSpPr>
        <p:grpSpPr bwMode="auto">
          <a:xfrm>
            <a:off x="1951038" y="4114800"/>
            <a:ext cx="1247775" cy="914400"/>
            <a:chOff x="1229" y="2592"/>
            <a:chExt cx="786" cy="576"/>
          </a:xfrm>
        </p:grpSpPr>
        <p:sp>
          <p:nvSpPr>
            <p:cNvPr id="28710" name="Rectangle 38"/>
            <p:cNvSpPr>
              <a:spLocks noChangeArrowheads="1"/>
            </p:cNvSpPr>
            <p:nvPr/>
          </p:nvSpPr>
          <p:spPr bwMode="auto">
            <a:xfrm>
              <a:off x="1229" y="2692"/>
              <a:ext cx="786" cy="364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11" name="Rectangle 39"/>
            <p:cNvSpPr>
              <a:spLocks noChangeArrowheads="1"/>
            </p:cNvSpPr>
            <p:nvPr/>
          </p:nvSpPr>
          <p:spPr bwMode="auto">
            <a:xfrm>
              <a:off x="1276" y="2592"/>
              <a:ext cx="739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</a:tabLst>
              </a:pPr>
              <a:r>
                <a:rPr lang="en-US" sz="11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Authoring Tools for Developers</a:t>
              </a:r>
            </a:p>
          </p:txBody>
        </p:sp>
      </p:grpSp>
      <p:cxnSp>
        <p:nvCxnSpPr>
          <p:cNvPr id="28712" name="AutoShape 40"/>
          <p:cNvCxnSpPr>
            <a:cxnSpLocks noChangeShapeType="1"/>
            <a:stCxn id="28674" idx="3"/>
            <a:endCxn id="28673" idx="1"/>
          </p:cNvCxnSpPr>
          <p:nvPr/>
        </p:nvCxnSpPr>
        <p:spPr bwMode="auto">
          <a:xfrm>
            <a:off x="7680325" y="3317875"/>
            <a:ext cx="709613" cy="1824038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713" name="AutoShape 41"/>
          <p:cNvCxnSpPr>
            <a:cxnSpLocks noChangeShapeType="1"/>
            <a:stCxn id="28674" idx="3"/>
            <a:endCxn id="0" idx="1"/>
          </p:cNvCxnSpPr>
          <p:nvPr/>
        </p:nvCxnSpPr>
        <p:spPr bwMode="auto">
          <a:xfrm>
            <a:off x="7680325" y="3317875"/>
            <a:ext cx="436563" cy="833438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714" name="AutoShape 42"/>
          <p:cNvCxnSpPr>
            <a:cxnSpLocks noChangeShapeType="1"/>
            <a:stCxn id="28674" idx="3"/>
            <a:endCxn id="0" idx="1"/>
          </p:cNvCxnSpPr>
          <p:nvPr/>
        </p:nvCxnSpPr>
        <p:spPr bwMode="auto">
          <a:xfrm flipV="1">
            <a:off x="7680325" y="3114675"/>
            <a:ext cx="436563" cy="203200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715" name="AutoShape 43"/>
          <p:cNvCxnSpPr>
            <a:cxnSpLocks noChangeShapeType="1"/>
            <a:stCxn id="28674" idx="3"/>
            <a:endCxn id="0" idx="1"/>
          </p:cNvCxnSpPr>
          <p:nvPr/>
        </p:nvCxnSpPr>
        <p:spPr bwMode="auto">
          <a:xfrm flipV="1">
            <a:off x="7680325" y="2138363"/>
            <a:ext cx="436563" cy="1177925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28716" name="Picture 4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13" y="5464175"/>
            <a:ext cx="925512" cy="73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717" name="Rectangle 45"/>
          <p:cNvSpPr>
            <a:spLocks noChangeArrowheads="1"/>
          </p:cNvSpPr>
          <p:nvPr/>
        </p:nvSpPr>
        <p:spPr bwMode="auto">
          <a:xfrm>
            <a:off x="2524125" y="6226175"/>
            <a:ext cx="915988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  <a:tab pos="9144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Operations</a:t>
            </a:r>
          </a:p>
        </p:txBody>
      </p:sp>
      <p:cxnSp>
        <p:nvCxnSpPr>
          <p:cNvPr id="28718" name="AutoShape 46"/>
          <p:cNvCxnSpPr>
            <a:cxnSpLocks noChangeShapeType="1"/>
          </p:cNvCxnSpPr>
          <p:nvPr/>
        </p:nvCxnSpPr>
        <p:spPr bwMode="auto">
          <a:xfrm>
            <a:off x="3440113" y="5997575"/>
            <a:ext cx="762000" cy="1588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8719" name="Group 47"/>
          <p:cNvGrpSpPr>
            <a:grpSpLocks/>
          </p:cNvGrpSpPr>
          <p:nvPr/>
        </p:nvGrpSpPr>
        <p:grpSpPr bwMode="auto">
          <a:xfrm>
            <a:off x="4222750" y="5694363"/>
            <a:ext cx="1247775" cy="679450"/>
            <a:chOff x="2660" y="3587"/>
            <a:chExt cx="786" cy="428"/>
          </a:xfrm>
        </p:grpSpPr>
        <p:sp>
          <p:nvSpPr>
            <p:cNvPr id="28720" name="Rectangle 48"/>
            <p:cNvSpPr>
              <a:spLocks noChangeArrowheads="1"/>
            </p:cNvSpPr>
            <p:nvPr/>
          </p:nvSpPr>
          <p:spPr bwMode="auto">
            <a:xfrm>
              <a:off x="2660" y="3661"/>
              <a:ext cx="786" cy="270"/>
            </a:xfrm>
            <a:prstGeom prst="rect">
              <a:avLst/>
            </a:prstGeom>
            <a:solidFill>
              <a:srgbClr val="0093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21" name="Rectangle 49"/>
            <p:cNvSpPr>
              <a:spLocks noChangeArrowheads="1"/>
            </p:cNvSpPr>
            <p:nvPr/>
          </p:nvSpPr>
          <p:spPr bwMode="auto">
            <a:xfrm>
              <a:off x="2707" y="3587"/>
              <a:ext cx="739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>
              <a:spAutoFit/>
            </a:bodyPr>
            <a:lstStyle/>
            <a:p>
              <a:pPr algn="ctr" hangingPunct="1">
                <a:tabLst>
                  <a:tab pos="457200" algn="l"/>
                  <a:tab pos="914400" algn="l"/>
                </a:tabLst>
              </a:pPr>
              <a:r>
                <a:rPr lang="en-US" sz="1100">
                  <a:solidFill>
                    <a:srgbClr val="FFFFFF"/>
                  </a:solidFill>
                  <a:latin typeface="LiBERATION" charset="0"/>
                  <a:ea typeface="ＭＳ Ｐゴシック" charset="-128"/>
                </a:rPr>
                <a:t>Business Central</a:t>
              </a:r>
            </a:p>
          </p:txBody>
        </p:sp>
      </p:grpSp>
      <p:cxnSp>
        <p:nvCxnSpPr>
          <p:cNvPr id="28722" name="AutoShape 50"/>
          <p:cNvCxnSpPr>
            <a:cxnSpLocks noChangeShapeType="1"/>
            <a:stCxn id="0" idx="0"/>
          </p:cNvCxnSpPr>
          <p:nvPr/>
        </p:nvCxnSpPr>
        <p:spPr bwMode="auto">
          <a:xfrm flipV="1">
            <a:off x="4846638" y="4616450"/>
            <a:ext cx="731837" cy="1077913"/>
          </a:xfrm>
          <a:prstGeom prst="bentConnector3">
            <a:avLst>
              <a:gd name="adj1" fmla="val 50000"/>
            </a:avLst>
          </a:prstGeom>
          <a:noFill/>
          <a:ln w="28440" cap="rnd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23" name="Rectangle 51"/>
          <p:cNvSpPr>
            <a:spLocks noChangeArrowheads="1"/>
          </p:cNvSpPr>
          <p:nvPr/>
        </p:nvSpPr>
        <p:spPr bwMode="auto">
          <a:xfrm>
            <a:off x="349250" y="795338"/>
            <a:ext cx="9450388" cy="594518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24" name="Rectangle 52"/>
          <p:cNvSpPr>
            <a:spLocks noChangeArrowheads="1"/>
          </p:cNvSpPr>
          <p:nvPr/>
        </p:nvSpPr>
        <p:spPr bwMode="auto">
          <a:xfrm>
            <a:off x="2371725" y="2925763"/>
            <a:ext cx="5791200" cy="3200400"/>
          </a:xfrm>
          <a:prstGeom prst="rect">
            <a:avLst/>
          </a:prstGeom>
          <a:solidFill>
            <a:srgbClr val="0093D9">
              <a:alpha val="76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25" name="AutoShape 53"/>
          <p:cNvSpPr>
            <a:spLocks noChangeArrowheads="1"/>
          </p:cNvSpPr>
          <p:nvPr/>
        </p:nvSpPr>
        <p:spPr bwMode="auto">
          <a:xfrm rot="16200000" flipH="1">
            <a:off x="322263" y="4068763"/>
            <a:ext cx="3200400" cy="914400"/>
          </a:xfrm>
          <a:prstGeom prst="triangle">
            <a:avLst>
              <a:gd name="adj" fmla="val 50000"/>
            </a:avLst>
          </a:prstGeom>
          <a:solidFill>
            <a:srgbClr val="0093D9">
              <a:alpha val="76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8726" name="Picture 5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3078163"/>
            <a:ext cx="5467350" cy="2847975"/>
          </a:xfrm>
          <a:prstGeom prst="rect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727" name="Rectangle 55"/>
          <p:cNvSpPr>
            <a:spLocks noChangeArrowheads="1"/>
          </p:cNvSpPr>
          <p:nvPr/>
        </p:nvSpPr>
        <p:spPr bwMode="auto">
          <a:xfrm>
            <a:off x="544513" y="5303838"/>
            <a:ext cx="990600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  <a:tab pos="9144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Developers</a:t>
            </a:r>
          </a:p>
        </p:txBody>
      </p:sp>
      <p:pic>
        <p:nvPicPr>
          <p:cNvPr id="28728" name="Picture 5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4237038"/>
            <a:ext cx="854075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4825" y="1597025"/>
            <a:ext cx="9069388" cy="3657600"/>
          </a:xfrm>
          <a:ln/>
        </p:spPr>
        <p:txBody>
          <a:bodyPr lIns="90000" tIns="44280" rIns="90000" bIns="45000" anchor="t"/>
          <a:lstStyle/>
          <a:p>
            <a:pPr algn="ctr"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5000">
                <a:solidFill>
                  <a:srgbClr val="FFFFFF"/>
                </a:solidFill>
                <a:ea typeface="ＭＳ Ｐゴシック" charset="-128"/>
              </a:rPr>
              <a:t>What is a BRMS?</a:t>
            </a:r>
          </a:p>
        </p:txBody>
      </p:sp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2554288" y="3200400"/>
            <a:ext cx="4989512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8733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4800"/>
              <a:t>What is a BRMS?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body" idx="4294967295"/>
          </p:nvPr>
        </p:nvSpPr>
        <p:spPr>
          <a:xfrm>
            <a:off x="890588" y="1384300"/>
            <a:ext cx="8843962" cy="5495925"/>
          </a:xfrm>
          <a:ln/>
        </p:spPr>
        <p:txBody>
          <a:bodyPr tIns="22932"/>
          <a:lstStyle/>
          <a:p>
            <a:pPr marL="365125" indent="-273050">
              <a:spcAft>
                <a:spcPts val="2813"/>
              </a:spcAft>
              <a:buClr>
                <a:srgbClr val="999999"/>
              </a:buClr>
              <a:buSzPct val="45000"/>
              <a:buFont typeface="StarSymbol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600">
                <a:solidFill>
                  <a:srgbClr val="4C4C4C"/>
                </a:solidFill>
              </a:rPr>
              <a:t>JBoss BRMS 5.3 combines</a:t>
            </a:r>
            <a:r>
              <a:rPr lang="en-US" sz="2600" b="1">
                <a:solidFill>
                  <a:srgbClr val="4C4C4C"/>
                </a:solidFill>
              </a:rPr>
              <a:t> Rules</a:t>
            </a:r>
            <a:r>
              <a:rPr lang="en-US" sz="2600">
                <a:solidFill>
                  <a:srgbClr val="4C4C4C"/>
                </a:solidFill>
              </a:rPr>
              <a:t>,</a:t>
            </a:r>
            <a:r>
              <a:rPr lang="en-US" sz="2600" b="1">
                <a:solidFill>
                  <a:srgbClr val="4C4C4C"/>
                </a:solidFill>
              </a:rPr>
              <a:t> BPM</a:t>
            </a:r>
            <a:r>
              <a:rPr lang="en-US" sz="2600">
                <a:solidFill>
                  <a:srgbClr val="4C4C4C"/>
                </a:solidFill>
              </a:rPr>
              <a:t>  and </a:t>
            </a:r>
            <a:r>
              <a:rPr lang="en-US" sz="2600" b="1">
                <a:solidFill>
                  <a:srgbClr val="4C4C4C"/>
                </a:solidFill>
              </a:rPr>
              <a:t>Complex Event Processing </a:t>
            </a:r>
            <a:r>
              <a:rPr lang="en-US" sz="2600">
                <a:solidFill>
                  <a:srgbClr val="4C4C4C"/>
                </a:solidFill>
              </a:rPr>
              <a:t>enabling automation of a wide range of business activities</a:t>
            </a:r>
          </a:p>
          <a:p>
            <a:pPr marL="365125" indent="-273050">
              <a:spcBef>
                <a:spcPts val="1425"/>
              </a:spcBef>
              <a:spcAft>
                <a:spcPts val="2838"/>
              </a:spcAft>
              <a:buClr>
                <a:srgbClr val="999999"/>
              </a:buClr>
              <a:buSzPct val="45000"/>
              <a:buFont typeface="StarSymbol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600">
                <a:solidFill>
                  <a:srgbClr val="4C4C4C"/>
                </a:solidFill>
              </a:rPr>
              <a:t>JBoss BRMS facilitates close collaboration between business and IT users enabling more </a:t>
            </a:r>
            <a:r>
              <a:rPr lang="en-US" sz="2600" b="1">
                <a:solidFill>
                  <a:srgbClr val="4C4C4C"/>
                </a:solidFill>
              </a:rPr>
              <a:t>agile business</a:t>
            </a:r>
          </a:p>
          <a:p>
            <a:pPr marL="365125" indent="-273050">
              <a:spcBef>
                <a:spcPts val="1425"/>
              </a:spcBef>
              <a:spcAft>
                <a:spcPts val="2838"/>
              </a:spcAft>
              <a:buClr>
                <a:srgbClr val="999999"/>
              </a:buClr>
              <a:buSzPct val="45000"/>
              <a:buFont typeface="StarSymbol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600">
                <a:solidFill>
                  <a:srgbClr val="4C4C4C"/>
                </a:solidFill>
              </a:rPr>
              <a:t>JBoss BRMS delivers </a:t>
            </a:r>
            <a:r>
              <a:rPr lang="en-US" sz="2600" b="1">
                <a:solidFill>
                  <a:srgbClr val="4C4C4C"/>
                </a:solidFill>
              </a:rPr>
              <a:t>capabilities</a:t>
            </a:r>
            <a:r>
              <a:rPr lang="en-US" sz="2600">
                <a:solidFill>
                  <a:srgbClr val="4C4C4C"/>
                </a:solidFill>
              </a:rPr>
              <a:t> </a:t>
            </a:r>
            <a:r>
              <a:rPr lang="en-US" sz="2600" b="1">
                <a:solidFill>
                  <a:srgbClr val="4C4C4C"/>
                </a:solidFill>
              </a:rPr>
              <a:t>on par</a:t>
            </a:r>
            <a:r>
              <a:rPr lang="en-US" sz="2600">
                <a:solidFill>
                  <a:srgbClr val="4C4C4C"/>
                </a:solidFill>
              </a:rPr>
              <a:t> with prominent, proprietary offerings at a </a:t>
            </a:r>
            <a:r>
              <a:rPr lang="en-US" sz="2600" b="1">
                <a:solidFill>
                  <a:srgbClr val="4C4C4C"/>
                </a:solidFill>
              </a:rPr>
              <a:t>fraction of the cost</a:t>
            </a:r>
          </a:p>
          <a:p>
            <a:pPr marL="365125" indent="-273050">
              <a:spcBef>
                <a:spcPts val="1425"/>
              </a:spcBef>
              <a:spcAft>
                <a:spcPts val="2838"/>
              </a:spcAft>
              <a:buClr>
                <a:srgbClr val="999999"/>
              </a:buClr>
              <a:buSzPct val="45000"/>
              <a:buFont typeface="StarSymbol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2600">
                <a:solidFill>
                  <a:srgbClr val="4C4C4C"/>
                </a:solidFill>
              </a:rPr>
              <a:t>JBoss BRMS is open source, with subscription pricing that scales from SMBs to large enterprises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04825" y="49213"/>
            <a:ext cx="9070975" cy="1143000"/>
          </a:xfrm>
          <a:ln/>
        </p:spPr>
        <p:txBody>
          <a:bodyPr tIns="26460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>
                <a:solidFill>
                  <a:srgbClr val="4C4C4C"/>
                </a:solidFill>
              </a:rPr>
              <a:t>BRMS Value Proposition</a:t>
            </a:r>
            <a:br>
              <a:rPr lang="en-US">
                <a:solidFill>
                  <a:srgbClr val="4C4C4C"/>
                </a:solidFill>
              </a:rPr>
            </a:br>
            <a:r>
              <a:rPr lang="en-US" sz="2400">
                <a:solidFill>
                  <a:srgbClr val="4C4C4C"/>
                </a:solidFill>
              </a:rPr>
              <a:t>Top 4 “Take Aways”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1382713" y="1112838"/>
            <a:ext cx="7543800" cy="4876800"/>
          </a:xfrm>
          <a:prstGeom prst="rect">
            <a:avLst/>
          </a:prstGeom>
          <a:solidFill>
            <a:srgbClr val="404040">
              <a:alpha val="14999"/>
            </a:srgbClr>
          </a:solidFill>
          <a:ln w="3240" cap="flat">
            <a:solidFill>
              <a:srgbClr val="0093D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503238" y="122238"/>
            <a:ext cx="906938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640" rIns="0" bIns="0" anchor="ctr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3000">
                <a:solidFill>
                  <a:srgbClr val="4C4C4C"/>
                </a:solidFill>
                <a:ea typeface="ＭＳ Ｐゴシック" charset="-128"/>
              </a:rPr>
              <a:t>Example</a:t>
            </a:r>
          </a:p>
        </p:txBody>
      </p:sp>
      <p:cxnSp>
        <p:nvCxnSpPr>
          <p:cNvPr id="12291" name="AutoShape 3"/>
          <p:cNvCxnSpPr>
            <a:cxnSpLocks noChangeShapeType="1"/>
          </p:cNvCxnSpPr>
          <p:nvPr/>
        </p:nvCxnSpPr>
        <p:spPr bwMode="auto">
          <a:xfrm>
            <a:off x="2678113" y="3551238"/>
            <a:ext cx="609600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292" name="AutoShape 4"/>
          <p:cNvCxnSpPr>
            <a:cxnSpLocks noChangeShapeType="1"/>
          </p:cNvCxnSpPr>
          <p:nvPr/>
        </p:nvCxnSpPr>
        <p:spPr bwMode="auto">
          <a:xfrm>
            <a:off x="6488113" y="2789238"/>
            <a:ext cx="609600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293" name="AutoShape 5"/>
          <p:cNvCxnSpPr>
            <a:cxnSpLocks noChangeShapeType="1"/>
          </p:cNvCxnSpPr>
          <p:nvPr/>
        </p:nvCxnSpPr>
        <p:spPr bwMode="auto">
          <a:xfrm>
            <a:off x="6488113" y="4694238"/>
            <a:ext cx="609600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3592513" y="1341438"/>
            <a:ext cx="25908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algn="ctr" hangingPunct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</a:pPr>
            <a:r>
              <a:rPr lang="en-US" sz="1400">
                <a:solidFill>
                  <a:srgbClr val="000000"/>
                </a:solidFill>
                <a:ea typeface="ＭＳ Ｐゴシック" charset="-128"/>
              </a:rPr>
              <a:t>INSURANCE COMPANY</a:t>
            </a:r>
          </a:p>
        </p:txBody>
      </p:sp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3094038"/>
            <a:ext cx="7239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113" y="2332038"/>
            <a:ext cx="7239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2408238"/>
            <a:ext cx="6858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113" y="4313238"/>
            <a:ext cx="736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9" name="Rectangle 11"/>
          <p:cNvSpPr>
            <a:spLocks noChangeArrowheads="1"/>
          </p:cNvSpPr>
          <p:nvPr/>
        </p:nvSpPr>
        <p:spPr bwMode="auto">
          <a:xfrm>
            <a:off x="1839913" y="2636838"/>
            <a:ext cx="838200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Insurance Claim</a:t>
            </a:r>
          </a:p>
        </p:txBody>
      </p:sp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3" y="2382838"/>
            <a:ext cx="2184400" cy="267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468313" y="1112838"/>
            <a:ext cx="6400800" cy="4876800"/>
          </a:xfrm>
          <a:prstGeom prst="rect">
            <a:avLst/>
          </a:prstGeom>
          <a:solidFill>
            <a:srgbClr val="404040">
              <a:alpha val="14999"/>
            </a:srgbClr>
          </a:solidFill>
          <a:ln w="3240" cap="flat">
            <a:solidFill>
              <a:srgbClr val="0093D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3314" name="AutoShape 2"/>
          <p:cNvCxnSpPr>
            <a:cxnSpLocks noChangeShapeType="1"/>
          </p:cNvCxnSpPr>
          <p:nvPr/>
        </p:nvCxnSpPr>
        <p:spPr bwMode="auto">
          <a:xfrm>
            <a:off x="1687513" y="3551238"/>
            <a:ext cx="609600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15" name="AutoShape 3"/>
          <p:cNvCxnSpPr>
            <a:cxnSpLocks noChangeShapeType="1"/>
          </p:cNvCxnSpPr>
          <p:nvPr/>
        </p:nvCxnSpPr>
        <p:spPr bwMode="auto">
          <a:xfrm>
            <a:off x="4735513" y="2408238"/>
            <a:ext cx="609600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16" name="AutoShape 4"/>
          <p:cNvCxnSpPr>
            <a:cxnSpLocks noChangeShapeType="1"/>
          </p:cNvCxnSpPr>
          <p:nvPr/>
        </p:nvCxnSpPr>
        <p:spPr bwMode="auto">
          <a:xfrm>
            <a:off x="4735513" y="4313238"/>
            <a:ext cx="609600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2449513" y="1341438"/>
            <a:ext cx="22860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algn="ctr" hangingPunct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</a:pPr>
            <a:r>
              <a:rPr lang="en-US" sz="1400">
                <a:solidFill>
                  <a:srgbClr val="000000"/>
                </a:solidFill>
                <a:ea typeface="ＭＳ Ｐゴシック" charset="-128"/>
              </a:rPr>
              <a:t>INSURANCE COMPANY</a:t>
            </a: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3" y="3094038"/>
            <a:ext cx="7239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13" y="1951038"/>
            <a:ext cx="7239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113" y="2027238"/>
            <a:ext cx="6858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13" y="3932238"/>
            <a:ext cx="736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4999038"/>
            <a:ext cx="1103312" cy="99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7180263" y="1112838"/>
            <a:ext cx="2111375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/>
          <a:p>
            <a:pPr hangingPunct="1">
              <a:tabLst>
                <a:tab pos="165100" algn="l"/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1200">
                <a:solidFill>
                  <a:srgbClr val="0093D9"/>
                </a:solidFill>
                <a:ea typeface="ＭＳ Ｐゴシック" charset="-128"/>
              </a:rPr>
              <a:t>Problems:</a:t>
            </a:r>
          </a:p>
          <a:p>
            <a:pPr hangingPunct="1">
              <a:tabLst>
                <a:tab pos="165100" algn="l"/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1. Business rules are hidden</a:t>
            </a:r>
          </a:p>
          <a:p>
            <a:pPr hangingPunct="1">
              <a:tabLst>
                <a:tab pos="165100" algn="l"/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	in applications</a:t>
            </a:r>
          </a:p>
          <a:p>
            <a:pPr hangingPunct="1">
              <a:tabLst>
                <a:tab pos="165100" algn="l"/>
                <a:tab pos="457200" algn="l"/>
                <a:tab pos="914400" algn="l"/>
                <a:tab pos="1371600" algn="l"/>
                <a:tab pos="1828800" algn="l"/>
              </a:tabLst>
            </a:pPr>
            <a:endParaRPr lang="en-US" sz="1200">
              <a:solidFill>
                <a:srgbClr val="000000"/>
              </a:solidFill>
              <a:ea typeface="ＭＳ Ｐゴシック" charset="-128"/>
            </a:endParaRPr>
          </a:p>
          <a:p>
            <a:pPr hangingPunct="1">
              <a:tabLst>
                <a:tab pos="165100" algn="l"/>
                <a:tab pos="457200" algn="l"/>
                <a:tab pos="914400" algn="l"/>
                <a:tab pos="1371600" algn="l"/>
                <a:tab pos="1828800" algn="l"/>
              </a:tabLst>
            </a:pPr>
            <a:endParaRPr lang="en-US" sz="1200">
              <a:solidFill>
                <a:srgbClr val="000000"/>
              </a:solidFill>
              <a:ea typeface="ＭＳ Ｐ明朝" charset="-128"/>
            </a:endParaRPr>
          </a:p>
          <a:p>
            <a:pPr hangingPunct="1">
              <a:tabLst>
                <a:tab pos="165100" algn="l"/>
                <a:tab pos="457200" algn="l"/>
                <a:tab pos="914400" algn="l"/>
                <a:tab pos="1371600" algn="l"/>
                <a:tab pos="1828800" algn="l"/>
              </a:tabLst>
            </a:pPr>
            <a:endParaRPr lang="en-US" sz="1200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849313" y="2636838"/>
            <a:ext cx="838200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Insurance Claim</a:t>
            </a:r>
          </a:p>
        </p:txBody>
      </p:sp>
      <p:pic>
        <p:nvPicPr>
          <p:cNvPr id="13325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338" y="2103438"/>
            <a:ext cx="2239962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26" name="Rectangle 14"/>
          <p:cNvSpPr>
            <a:spLocks noChangeArrowheads="1"/>
          </p:cNvSpPr>
          <p:nvPr/>
        </p:nvSpPr>
        <p:spPr bwMode="auto">
          <a:xfrm>
            <a:off x="503238" y="122238"/>
            <a:ext cx="906938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640" rIns="0" bIns="0" anchor="ctr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3000">
                <a:solidFill>
                  <a:srgbClr val="4C4C4C"/>
                </a:solidFill>
                <a:ea typeface="ＭＳ Ｐゴシック" charset="-128"/>
              </a:rPr>
              <a:t>Example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ChangeArrowheads="1"/>
          </p:cNvSpPr>
          <p:nvPr/>
        </p:nvSpPr>
        <p:spPr bwMode="auto">
          <a:xfrm>
            <a:off x="468313" y="1112838"/>
            <a:ext cx="6400800" cy="4876800"/>
          </a:xfrm>
          <a:prstGeom prst="rect">
            <a:avLst/>
          </a:prstGeom>
          <a:solidFill>
            <a:srgbClr val="404040">
              <a:alpha val="14999"/>
            </a:srgbClr>
          </a:solidFill>
          <a:ln w="3240" cap="flat">
            <a:solidFill>
              <a:srgbClr val="0093D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4338" name="AutoShape 2"/>
          <p:cNvCxnSpPr>
            <a:cxnSpLocks noChangeShapeType="1"/>
          </p:cNvCxnSpPr>
          <p:nvPr/>
        </p:nvCxnSpPr>
        <p:spPr bwMode="auto">
          <a:xfrm>
            <a:off x="1687513" y="3551238"/>
            <a:ext cx="609600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39" name="AutoShape 3"/>
          <p:cNvCxnSpPr>
            <a:cxnSpLocks noChangeShapeType="1"/>
          </p:cNvCxnSpPr>
          <p:nvPr/>
        </p:nvCxnSpPr>
        <p:spPr bwMode="auto">
          <a:xfrm>
            <a:off x="4735513" y="2408238"/>
            <a:ext cx="609600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340" name="AutoShape 4"/>
          <p:cNvCxnSpPr>
            <a:cxnSpLocks noChangeShapeType="1"/>
          </p:cNvCxnSpPr>
          <p:nvPr/>
        </p:nvCxnSpPr>
        <p:spPr bwMode="auto">
          <a:xfrm>
            <a:off x="4735513" y="4313238"/>
            <a:ext cx="609600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2449513" y="1341438"/>
            <a:ext cx="22860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algn="ctr" hangingPunct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</a:pPr>
            <a:r>
              <a:rPr lang="en-US" sz="1400">
                <a:solidFill>
                  <a:srgbClr val="000000"/>
                </a:solidFill>
                <a:ea typeface="ＭＳ Ｐゴシック" charset="-128"/>
              </a:rPr>
              <a:t>INSURANCE COMPANY</a:t>
            </a:r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3" y="3094038"/>
            <a:ext cx="7239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13" y="1951038"/>
            <a:ext cx="7239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113" y="2027238"/>
            <a:ext cx="6858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13" y="3932238"/>
            <a:ext cx="736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46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4999038"/>
            <a:ext cx="1103312" cy="99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4347" name="AutoShape 11"/>
          <p:cNvCxnSpPr>
            <a:cxnSpLocks noChangeShapeType="1"/>
          </p:cNvCxnSpPr>
          <p:nvPr/>
        </p:nvCxnSpPr>
        <p:spPr bwMode="auto">
          <a:xfrm>
            <a:off x="2297113" y="5532438"/>
            <a:ext cx="609600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14348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313" y="4948238"/>
            <a:ext cx="854075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4349" name="AutoShape 13"/>
          <p:cNvCxnSpPr>
            <a:cxnSpLocks noChangeShapeType="1"/>
          </p:cNvCxnSpPr>
          <p:nvPr/>
        </p:nvCxnSpPr>
        <p:spPr bwMode="auto">
          <a:xfrm flipV="1">
            <a:off x="3592513" y="4237038"/>
            <a:ext cx="1587" cy="609600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4350" name="Rectangle 14"/>
          <p:cNvSpPr>
            <a:spLocks noChangeArrowheads="1"/>
          </p:cNvSpPr>
          <p:nvPr/>
        </p:nvSpPr>
        <p:spPr bwMode="auto">
          <a:xfrm>
            <a:off x="7115175" y="1112838"/>
            <a:ext cx="2243138" cy="175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/>
          <a:p>
            <a:pPr hangingPunct="1">
              <a:tabLst>
                <a:tab pos="165100" algn="l"/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1200">
                <a:solidFill>
                  <a:srgbClr val="0093D9"/>
                </a:solidFill>
                <a:ea typeface="ＭＳ Ｐゴシック" charset="-128"/>
              </a:rPr>
              <a:t>Problems:</a:t>
            </a:r>
          </a:p>
          <a:p>
            <a:pPr hangingPunct="1">
              <a:tabLst>
                <a:tab pos="165100" algn="l"/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1. Business rules are hidden</a:t>
            </a:r>
          </a:p>
          <a:p>
            <a:pPr hangingPunct="1">
              <a:tabLst>
                <a:tab pos="165100" algn="l"/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	in applications</a:t>
            </a:r>
          </a:p>
          <a:p>
            <a:pPr hangingPunct="1">
              <a:tabLst>
                <a:tab pos="165100" algn="l"/>
                <a:tab pos="457200" algn="l"/>
                <a:tab pos="914400" algn="l"/>
                <a:tab pos="1371600" algn="l"/>
                <a:tab pos="1828800" algn="l"/>
              </a:tabLst>
            </a:pPr>
            <a:endParaRPr lang="en-US" sz="1200">
              <a:solidFill>
                <a:srgbClr val="000000"/>
              </a:solidFill>
              <a:ea typeface="ＭＳ Ｐゴシック" charset="-128"/>
            </a:endParaRPr>
          </a:p>
          <a:p>
            <a:pPr hangingPunct="1">
              <a:tabLst>
                <a:tab pos="165100" algn="l"/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1200">
                <a:solidFill>
                  <a:srgbClr val="000000"/>
                </a:solidFill>
                <a:ea typeface="ＭＳ Ｐ明朝" charset="-128"/>
              </a:rPr>
              <a:t>2. It takes too long to               </a:t>
            </a:r>
          </a:p>
          <a:p>
            <a:pPr hangingPunct="1">
              <a:tabLst>
                <a:tab pos="165100" algn="l"/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1200">
                <a:solidFill>
                  <a:srgbClr val="000000"/>
                </a:solidFill>
                <a:ea typeface="ＭＳ Ｐ明朝" charset="-128"/>
              </a:rPr>
              <a:t>	change business rules</a:t>
            </a:r>
          </a:p>
          <a:p>
            <a:pPr hangingPunct="1">
              <a:tabLst>
                <a:tab pos="165100" algn="l"/>
                <a:tab pos="457200" algn="l"/>
                <a:tab pos="914400" algn="l"/>
                <a:tab pos="1371600" algn="l"/>
                <a:tab pos="1828800" algn="l"/>
              </a:tabLst>
            </a:pPr>
            <a:endParaRPr lang="en-US" sz="1400">
              <a:solidFill>
                <a:srgbClr val="000000"/>
              </a:solidFill>
              <a:ea typeface="ＭＳ Ｐ明朝" charset="-128"/>
            </a:endParaRPr>
          </a:p>
          <a:p>
            <a:pPr hangingPunct="1">
              <a:tabLst>
                <a:tab pos="165100" algn="l"/>
                <a:tab pos="457200" algn="l"/>
                <a:tab pos="914400" algn="l"/>
                <a:tab pos="1371600" algn="l"/>
                <a:tab pos="1828800" algn="l"/>
              </a:tabLst>
            </a:pPr>
            <a:endParaRPr lang="en-US" sz="1400">
              <a:solidFill>
                <a:srgbClr val="000000"/>
              </a:solidFill>
              <a:ea typeface="ＭＳ Ｐ明朝" charset="-128"/>
            </a:endParaRPr>
          </a:p>
          <a:p>
            <a:pPr hangingPunct="1">
              <a:tabLst>
                <a:tab pos="165100" algn="l"/>
                <a:tab pos="457200" algn="l"/>
                <a:tab pos="914400" algn="l"/>
                <a:tab pos="1371600" algn="l"/>
                <a:tab pos="1828800" algn="l"/>
              </a:tabLst>
            </a:pPr>
            <a:endParaRPr lang="en-US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849313" y="2636838"/>
            <a:ext cx="838200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Insurance Claim</a:t>
            </a:r>
          </a:p>
        </p:txBody>
      </p:sp>
      <p:pic>
        <p:nvPicPr>
          <p:cNvPr id="14352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338" y="2103438"/>
            <a:ext cx="2239962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503238" y="122238"/>
            <a:ext cx="906938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640" rIns="0" bIns="0" anchor="ctr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3000">
                <a:solidFill>
                  <a:srgbClr val="4C4C4C"/>
                </a:solidFill>
                <a:ea typeface="ＭＳ Ｐゴシック" charset="-128"/>
              </a:rPr>
              <a:t>Example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468313" y="1112838"/>
            <a:ext cx="6400800" cy="4876800"/>
          </a:xfrm>
          <a:prstGeom prst="rect">
            <a:avLst/>
          </a:prstGeom>
          <a:solidFill>
            <a:srgbClr val="404040">
              <a:alpha val="14999"/>
            </a:srgbClr>
          </a:solidFill>
          <a:ln w="3240" cap="flat">
            <a:solidFill>
              <a:srgbClr val="0093D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362" name="AutoShape 2"/>
          <p:cNvCxnSpPr>
            <a:cxnSpLocks noChangeShapeType="1"/>
          </p:cNvCxnSpPr>
          <p:nvPr/>
        </p:nvCxnSpPr>
        <p:spPr bwMode="auto">
          <a:xfrm>
            <a:off x="1687513" y="3551238"/>
            <a:ext cx="609600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363" name="AutoShape 3"/>
          <p:cNvCxnSpPr>
            <a:cxnSpLocks noChangeShapeType="1"/>
          </p:cNvCxnSpPr>
          <p:nvPr/>
        </p:nvCxnSpPr>
        <p:spPr bwMode="auto">
          <a:xfrm>
            <a:off x="4735513" y="2408238"/>
            <a:ext cx="609600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364" name="AutoShape 4"/>
          <p:cNvCxnSpPr>
            <a:cxnSpLocks noChangeShapeType="1"/>
          </p:cNvCxnSpPr>
          <p:nvPr/>
        </p:nvCxnSpPr>
        <p:spPr bwMode="auto">
          <a:xfrm>
            <a:off x="4735513" y="4313238"/>
            <a:ext cx="609600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2449513" y="1341438"/>
            <a:ext cx="22860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algn="ctr" hangingPunct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</a:pPr>
            <a:r>
              <a:rPr lang="en-US" sz="1400">
                <a:solidFill>
                  <a:srgbClr val="000000"/>
                </a:solidFill>
                <a:ea typeface="ＭＳ Ｐゴシック" charset="-128"/>
              </a:rPr>
              <a:t>INSURANCE COMPANY</a:t>
            </a:r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3" y="3094038"/>
            <a:ext cx="7239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13" y="1951038"/>
            <a:ext cx="7239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113" y="2027238"/>
            <a:ext cx="6858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13" y="3932238"/>
            <a:ext cx="736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4999038"/>
            <a:ext cx="1103312" cy="99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5371" name="AutoShape 11"/>
          <p:cNvCxnSpPr>
            <a:cxnSpLocks noChangeShapeType="1"/>
          </p:cNvCxnSpPr>
          <p:nvPr/>
        </p:nvCxnSpPr>
        <p:spPr bwMode="auto">
          <a:xfrm>
            <a:off x="2297113" y="5532438"/>
            <a:ext cx="609600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15372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313" y="4948238"/>
            <a:ext cx="854075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5373" name="AutoShape 13"/>
          <p:cNvCxnSpPr>
            <a:cxnSpLocks noChangeShapeType="1"/>
          </p:cNvCxnSpPr>
          <p:nvPr/>
        </p:nvCxnSpPr>
        <p:spPr bwMode="auto">
          <a:xfrm flipV="1">
            <a:off x="3592513" y="4237038"/>
            <a:ext cx="1587" cy="609600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5374" name="Rectangle 14"/>
          <p:cNvSpPr>
            <a:spLocks noChangeArrowheads="1"/>
          </p:cNvSpPr>
          <p:nvPr/>
        </p:nvSpPr>
        <p:spPr bwMode="auto">
          <a:xfrm>
            <a:off x="7115175" y="1112838"/>
            <a:ext cx="2243138" cy="206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/>
          <a:p>
            <a:pPr hangingPunct="1">
              <a:tabLst>
                <a:tab pos="165100" algn="l"/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1200">
                <a:solidFill>
                  <a:srgbClr val="0093D9"/>
                </a:solidFill>
                <a:ea typeface="ＭＳ Ｐゴシック" charset="-128"/>
              </a:rPr>
              <a:t>Problems:</a:t>
            </a:r>
          </a:p>
          <a:p>
            <a:pPr hangingPunct="1">
              <a:tabLst>
                <a:tab pos="165100" algn="l"/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1. Business rules are hidden</a:t>
            </a:r>
          </a:p>
          <a:p>
            <a:pPr hangingPunct="1">
              <a:tabLst>
                <a:tab pos="165100" algn="l"/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	in applications</a:t>
            </a:r>
          </a:p>
          <a:p>
            <a:pPr hangingPunct="1">
              <a:tabLst>
                <a:tab pos="165100" algn="l"/>
                <a:tab pos="457200" algn="l"/>
                <a:tab pos="914400" algn="l"/>
                <a:tab pos="1371600" algn="l"/>
                <a:tab pos="1828800" algn="l"/>
              </a:tabLst>
            </a:pPr>
            <a:endParaRPr lang="en-US" sz="1200">
              <a:solidFill>
                <a:srgbClr val="000000"/>
              </a:solidFill>
              <a:ea typeface="ＭＳ Ｐゴシック" charset="-128"/>
            </a:endParaRPr>
          </a:p>
          <a:p>
            <a:pPr hangingPunct="1">
              <a:tabLst>
                <a:tab pos="165100" algn="l"/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1200">
                <a:solidFill>
                  <a:srgbClr val="000000"/>
                </a:solidFill>
                <a:ea typeface="ＭＳ Ｐ明朝" charset="-128"/>
              </a:rPr>
              <a:t>2. It takes too long to               </a:t>
            </a:r>
          </a:p>
          <a:p>
            <a:pPr hangingPunct="1">
              <a:tabLst>
                <a:tab pos="165100" algn="l"/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1200">
                <a:solidFill>
                  <a:srgbClr val="000000"/>
                </a:solidFill>
                <a:ea typeface="ＭＳ Ｐ明朝" charset="-128"/>
              </a:rPr>
              <a:t>	change business rules</a:t>
            </a:r>
          </a:p>
          <a:p>
            <a:pPr hangingPunct="1">
              <a:tabLst>
                <a:tab pos="165100" algn="l"/>
                <a:tab pos="457200" algn="l"/>
                <a:tab pos="914400" algn="l"/>
                <a:tab pos="1371600" algn="l"/>
                <a:tab pos="1828800" algn="l"/>
              </a:tabLst>
            </a:pPr>
            <a:endParaRPr lang="en-US" sz="1200">
              <a:solidFill>
                <a:srgbClr val="000000"/>
              </a:solidFill>
              <a:ea typeface="ＭＳ Ｐ明朝" charset="-128"/>
            </a:endParaRPr>
          </a:p>
          <a:p>
            <a:pPr hangingPunct="1">
              <a:tabLst>
                <a:tab pos="165100" algn="l"/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1200">
                <a:solidFill>
                  <a:srgbClr val="000000"/>
                </a:solidFill>
                <a:ea typeface="ＭＳ Ｐ明朝" charset="-128"/>
              </a:rPr>
              <a:t>3. </a:t>
            </a: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People interpret rules </a:t>
            </a:r>
            <a:br>
              <a:rPr lang="en-US" sz="1200">
                <a:solidFill>
                  <a:srgbClr val="000000"/>
                </a:solidFill>
                <a:ea typeface="ＭＳ Ｐゴシック" charset="-128"/>
              </a:rPr>
            </a:b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	inconsistently</a:t>
            </a:r>
          </a:p>
          <a:p>
            <a:pPr hangingPunct="1">
              <a:tabLst>
                <a:tab pos="165100" algn="l"/>
                <a:tab pos="457200" algn="l"/>
                <a:tab pos="914400" algn="l"/>
                <a:tab pos="1371600" algn="l"/>
                <a:tab pos="1828800" algn="l"/>
              </a:tabLst>
            </a:pPr>
            <a:endParaRPr lang="en-US" sz="1400">
              <a:solidFill>
                <a:srgbClr val="000000"/>
              </a:solidFill>
              <a:ea typeface="ＭＳ Ｐ明朝" charset="-128"/>
            </a:endParaRPr>
          </a:p>
          <a:p>
            <a:pPr hangingPunct="1">
              <a:tabLst>
                <a:tab pos="165100" algn="l"/>
                <a:tab pos="457200" algn="l"/>
                <a:tab pos="914400" algn="l"/>
                <a:tab pos="1371600" algn="l"/>
                <a:tab pos="1828800" algn="l"/>
              </a:tabLst>
            </a:pPr>
            <a:endParaRPr lang="en-US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15375" name="Rectangle 15"/>
          <p:cNvSpPr>
            <a:spLocks noChangeArrowheads="1"/>
          </p:cNvSpPr>
          <p:nvPr/>
        </p:nvSpPr>
        <p:spPr bwMode="auto">
          <a:xfrm>
            <a:off x="849313" y="2636838"/>
            <a:ext cx="838200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hangingPunct="1">
              <a:tabLst>
                <a:tab pos="4572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Insurance Claim</a:t>
            </a:r>
          </a:p>
        </p:txBody>
      </p:sp>
      <p:pic>
        <p:nvPicPr>
          <p:cNvPr id="15376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1922463"/>
            <a:ext cx="2322512" cy="284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77" name="Rectangle 17"/>
          <p:cNvSpPr>
            <a:spLocks noChangeArrowheads="1"/>
          </p:cNvSpPr>
          <p:nvPr/>
        </p:nvSpPr>
        <p:spPr bwMode="auto">
          <a:xfrm>
            <a:off x="503238" y="122238"/>
            <a:ext cx="906938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640" rIns="0" bIns="0" anchor="ctr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3000">
                <a:solidFill>
                  <a:srgbClr val="4C4C4C"/>
                </a:solidFill>
                <a:ea typeface="ＭＳ Ｐゴシック" charset="-128"/>
              </a:rPr>
              <a:t>Example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1382713" y="1112838"/>
            <a:ext cx="7543800" cy="4876800"/>
          </a:xfrm>
          <a:prstGeom prst="rect">
            <a:avLst/>
          </a:prstGeom>
          <a:solidFill>
            <a:srgbClr val="404040">
              <a:alpha val="14999"/>
            </a:srgbClr>
          </a:solidFill>
          <a:ln w="3240" cap="flat">
            <a:solidFill>
              <a:srgbClr val="0093D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6386" name="AutoShape 2"/>
          <p:cNvCxnSpPr>
            <a:cxnSpLocks noChangeShapeType="1"/>
          </p:cNvCxnSpPr>
          <p:nvPr/>
        </p:nvCxnSpPr>
        <p:spPr bwMode="auto">
          <a:xfrm>
            <a:off x="2678113" y="3551238"/>
            <a:ext cx="609600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387" name="AutoShape 3"/>
          <p:cNvCxnSpPr>
            <a:cxnSpLocks noChangeShapeType="1"/>
          </p:cNvCxnSpPr>
          <p:nvPr/>
        </p:nvCxnSpPr>
        <p:spPr bwMode="auto">
          <a:xfrm>
            <a:off x="6488113" y="2789238"/>
            <a:ext cx="609600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388" name="AutoShape 4"/>
          <p:cNvCxnSpPr>
            <a:cxnSpLocks noChangeShapeType="1"/>
          </p:cNvCxnSpPr>
          <p:nvPr/>
        </p:nvCxnSpPr>
        <p:spPr bwMode="auto">
          <a:xfrm>
            <a:off x="6488113" y="4694238"/>
            <a:ext cx="609600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3094038"/>
            <a:ext cx="7239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113" y="2332038"/>
            <a:ext cx="7239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2408238"/>
            <a:ext cx="6858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113" y="4313238"/>
            <a:ext cx="736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503238" y="122238"/>
            <a:ext cx="906938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640" rIns="0" bIns="0" anchor="ctr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3000">
                <a:solidFill>
                  <a:srgbClr val="4C4C4C"/>
                </a:solidFill>
                <a:ea typeface="ＭＳ Ｐゴシック" charset="-128"/>
              </a:rPr>
              <a:t>The BRMS Solution</a:t>
            </a:r>
          </a:p>
        </p:txBody>
      </p:sp>
      <p:pic>
        <p:nvPicPr>
          <p:cNvPr id="1639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325" y="2103438"/>
            <a:ext cx="2490788" cy="305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513" y="3894138"/>
            <a:ext cx="26289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382713" y="1112838"/>
            <a:ext cx="7543800" cy="2057400"/>
          </a:xfrm>
          <a:prstGeom prst="rect">
            <a:avLst/>
          </a:prstGeom>
          <a:solidFill>
            <a:srgbClr val="404040">
              <a:alpha val="14999"/>
            </a:srgbClr>
          </a:solidFill>
          <a:ln w="3240" cap="flat">
            <a:solidFill>
              <a:srgbClr val="0093D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11" name="AutoShape 3"/>
          <p:cNvCxnSpPr>
            <a:cxnSpLocks noChangeShapeType="1"/>
          </p:cNvCxnSpPr>
          <p:nvPr/>
        </p:nvCxnSpPr>
        <p:spPr bwMode="auto">
          <a:xfrm>
            <a:off x="2678113" y="2027238"/>
            <a:ext cx="609600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12" name="AutoShape 4"/>
          <p:cNvCxnSpPr>
            <a:cxnSpLocks noChangeShapeType="1"/>
          </p:cNvCxnSpPr>
          <p:nvPr/>
        </p:nvCxnSpPr>
        <p:spPr bwMode="auto">
          <a:xfrm>
            <a:off x="6497638" y="1566863"/>
            <a:ext cx="482600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13" name="AutoShape 5"/>
          <p:cNvCxnSpPr>
            <a:cxnSpLocks noChangeShapeType="1"/>
          </p:cNvCxnSpPr>
          <p:nvPr/>
        </p:nvCxnSpPr>
        <p:spPr bwMode="auto">
          <a:xfrm>
            <a:off x="6497638" y="2636838"/>
            <a:ext cx="482600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570038"/>
            <a:ext cx="7239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50" y="1316038"/>
            <a:ext cx="422275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13" y="1341438"/>
            <a:ext cx="400050" cy="43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427288"/>
            <a:ext cx="428625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3" y="5048250"/>
            <a:ext cx="550862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4354513" y="4084638"/>
            <a:ext cx="1143000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algn="ctr" hangingPunct="1">
              <a:tabLst>
                <a:tab pos="457200" algn="l"/>
                <a:tab pos="9144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Rule </a:t>
            </a:r>
          </a:p>
          <a:p>
            <a:pPr algn="ctr" hangingPunct="1">
              <a:tabLst>
                <a:tab pos="457200" algn="l"/>
                <a:tab pos="9144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Repository</a:t>
            </a: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6343650" y="3551238"/>
            <a:ext cx="2306638" cy="108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/>
          <a:p>
            <a:pPr marL="228600" indent="-227013" hangingPunct="1">
              <a:buFont typeface="Times New Roman" pitchFamily="16" charset="0"/>
              <a:buAutoNum type="arabicPeriod"/>
              <a:tabLst>
                <a:tab pos="393700" algn="l"/>
                <a:tab pos="457200" algn="l"/>
                <a:tab pos="914400" algn="l"/>
                <a:tab pos="1371600" algn="l"/>
                <a:tab pos="1828800" algn="l"/>
                <a:tab pos="22860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Separate the business rules</a:t>
            </a:r>
            <a:br>
              <a:rPr lang="en-US" sz="1200">
                <a:solidFill>
                  <a:srgbClr val="000000"/>
                </a:solidFill>
                <a:ea typeface="ＭＳ Ｐゴシック" charset="-128"/>
              </a:rPr>
            </a:br>
            <a:r>
              <a:rPr lang="en-US" sz="1200">
                <a:solidFill>
                  <a:srgbClr val="000000"/>
                </a:solidFill>
                <a:ea typeface="ＭＳ Ｐ明朝" charset="-128"/>
              </a:rPr>
              <a:t>from the applications</a:t>
            </a:r>
          </a:p>
          <a:p>
            <a:pPr marL="228600" indent="-227013" hangingPunct="1">
              <a:buClrTx/>
              <a:buSzTx/>
              <a:buFontTx/>
              <a:buNone/>
              <a:tabLst>
                <a:tab pos="393700" algn="l"/>
                <a:tab pos="457200" algn="l"/>
                <a:tab pos="914400" algn="l"/>
                <a:tab pos="1371600" algn="l"/>
                <a:tab pos="1828800" algn="l"/>
                <a:tab pos="2286000" algn="l"/>
              </a:tabLst>
            </a:pPr>
            <a:endParaRPr lang="en-US" sz="1400">
              <a:solidFill>
                <a:srgbClr val="000000"/>
              </a:solidFill>
              <a:ea typeface="ＭＳ Ｐ明朝" charset="-128"/>
            </a:endParaRPr>
          </a:p>
          <a:p>
            <a:pPr marL="228600" indent="-227013" hangingPunct="1">
              <a:buClrTx/>
              <a:buSzTx/>
              <a:buFontTx/>
              <a:buNone/>
              <a:tabLst>
                <a:tab pos="393700" algn="l"/>
                <a:tab pos="457200" algn="l"/>
                <a:tab pos="914400" algn="l"/>
                <a:tab pos="1371600" algn="l"/>
                <a:tab pos="1828800" algn="l"/>
                <a:tab pos="2286000" algn="l"/>
              </a:tabLst>
            </a:pPr>
            <a:endParaRPr lang="en-US" sz="1400">
              <a:solidFill>
                <a:srgbClr val="000000"/>
              </a:solidFill>
              <a:ea typeface="ＭＳ Ｐ明朝" charset="-128"/>
            </a:endParaRPr>
          </a:p>
          <a:p>
            <a:pPr marL="228600" indent="-227013" hangingPunct="1">
              <a:buClrTx/>
              <a:buSzTx/>
              <a:buFontTx/>
              <a:buNone/>
              <a:tabLst>
                <a:tab pos="393700" algn="l"/>
                <a:tab pos="457200" algn="l"/>
                <a:tab pos="914400" algn="l"/>
                <a:tab pos="1371600" algn="l"/>
                <a:tab pos="1828800" algn="l"/>
                <a:tab pos="2286000" algn="l"/>
              </a:tabLst>
            </a:pPr>
            <a:endParaRPr lang="en-US">
              <a:solidFill>
                <a:srgbClr val="000000"/>
              </a:solidFill>
              <a:ea typeface="ＭＳ Ｐゴシック" charset="-128"/>
            </a:endParaRPr>
          </a:p>
        </p:txBody>
      </p:sp>
      <p:cxnSp>
        <p:nvCxnSpPr>
          <p:cNvPr id="17421" name="AutoShape 13"/>
          <p:cNvCxnSpPr>
            <a:cxnSpLocks noChangeShapeType="1"/>
          </p:cNvCxnSpPr>
          <p:nvPr/>
        </p:nvCxnSpPr>
        <p:spPr bwMode="auto">
          <a:xfrm>
            <a:off x="4887913" y="3322638"/>
            <a:ext cx="1587" cy="685800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422" name="Rectangle 14"/>
          <p:cNvSpPr>
            <a:spLocks noChangeArrowheads="1"/>
          </p:cNvSpPr>
          <p:nvPr/>
        </p:nvSpPr>
        <p:spPr bwMode="auto">
          <a:xfrm>
            <a:off x="503238" y="122238"/>
            <a:ext cx="906938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640" rIns="0" bIns="0" anchor="ctr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3000">
                <a:solidFill>
                  <a:srgbClr val="4C4C4C"/>
                </a:solidFill>
                <a:ea typeface="ＭＳ Ｐゴシック" charset="-128"/>
              </a:rPr>
              <a:t>The BRMS Solution</a:t>
            </a:r>
          </a:p>
        </p:txBody>
      </p:sp>
      <p:pic>
        <p:nvPicPr>
          <p:cNvPr id="17423" name="Picture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17638"/>
            <a:ext cx="2525713" cy="132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613" y="3894138"/>
            <a:ext cx="26289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1382713" y="1112838"/>
            <a:ext cx="7543800" cy="2057400"/>
          </a:xfrm>
          <a:prstGeom prst="rect">
            <a:avLst/>
          </a:prstGeom>
          <a:solidFill>
            <a:srgbClr val="404040">
              <a:alpha val="14999"/>
            </a:srgbClr>
          </a:solidFill>
          <a:ln w="3240" cap="flat">
            <a:solidFill>
              <a:srgbClr val="0093D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8435" name="AutoShape 3"/>
          <p:cNvCxnSpPr>
            <a:cxnSpLocks noChangeShapeType="1"/>
          </p:cNvCxnSpPr>
          <p:nvPr/>
        </p:nvCxnSpPr>
        <p:spPr bwMode="auto">
          <a:xfrm>
            <a:off x="2678113" y="2027238"/>
            <a:ext cx="609600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36" name="AutoShape 4"/>
          <p:cNvCxnSpPr>
            <a:cxnSpLocks noChangeShapeType="1"/>
          </p:cNvCxnSpPr>
          <p:nvPr/>
        </p:nvCxnSpPr>
        <p:spPr bwMode="auto">
          <a:xfrm>
            <a:off x="6497638" y="1566863"/>
            <a:ext cx="482600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37" name="AutoShape 5"/>
          <p:cNvCxnSpPr>
            <a:cxnSpLocks noChangeShapeType="1"/>
          </p:cNvCxnSpPr>
          <p:nvPr/>
        </p:nvCxnSpPr>
        <p:spPr bwMode="auto">
          <a:xfrm>
            <a:off x="6497638" y="2636838"/>
            <a:ext cx="482600" cy="1587"/>
          </a:xfrm>
          <a:prstGeom prst="bentConnector3">
            <a:avLst>
              <a:gd name="adj1" fmla="val 50000"/>
            </a:avLst>
          </a:prstGeom>
          <a:noFill/>
          <a:ln w="38160" cap="rnd">
            <a:solidFill>
              <a:srgbClr val="0093D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570038"/>
            <a:ext cx="7239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50" y="1316038"/>
            <a:ext cx="422275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13" y="1341438"/>
            <a:ext cx="400050" cy="43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2427288"/>
            <a:ext cx="428625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4354513" y="4084638"/>
            <a:ext cx="1219200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algn="ctr" hangingPunct="1">
              <a:tabLst>
                <a:tab pos="457200" algn="l"/>
                <a:tab pos="9144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Rule </a:t>
            </a:r>
          </a:p>
          <a:p>
            <a:pPr algn="ctr" hangingPunct="1">
              <a:tabLst>
                <a:tab pos="457200" algn="l"/>
                <a:tab pos="914400" algn="l"/>
              </a:tabLst>
            </a:pPr>
            <a:r>
              <a:rPr lang="en-US" sz="1100">
                <a:solidFill>
                  <a:srgbClr val="000000"/>
                </a:solidFill>
                <a:ea typeface="ＭＳ Ｐゴシック" charset="-128"/>
              </a:rPr>
              <a:t>Repository</a:t>
            </a: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6335713" y="4084638"/>
            <a:ext cx="3048000" cy="130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marL="215900" indent="-9525" hangingPunct="1">
              <a:tabLst>
                <a:tab pos="512763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1. Separate the business rules </a:t>
            </a:r>
            <a:r>
              <a:rPr lang="en-US" sz="1200">
                <a:solidFill>
                  <a:srgbClr val="000000"/>
                </a:solidFill>
                <a:ea typeface="ＭＳ Ｐ明朝" charset="-128"/>
              </a:rPr>
              <a:t>from the applications</a:t>
            </a:r>
          </a:p>
          <a:p>
            <a:pPr marL="215900" indent="-9525" hangingPunct="1">
              <a:tabLst>
                <a:tab pos="512763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endParaRPr lang="en-US" sz="1200">
              <a:solidFill>
                <a:srgbClr val="000000"/>
              </a:solidFill>
              <a:ea typeface="ＭＳ Ｐ明朝" charset="-128"/>
            </a:endParaRPr>
          </a:p>
          <a:p>
            <a:pPr marL="215900" indent="-9525" hangingPunct="1">
              <a:buFont typeface="Times New Roman" pitchFamily="16" charset="0"/>
              <a:buAutoNum type="arabicPeriod" startAt="2"/>
              <a:tabLst>
                <a:tab pos="512763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 Express rules in terms that the </a:t>
            </a:r>
            <a:br>
              <a:rPr lang="en-US" sz="1200">
                <a:solidFill>
                  <a:srgbClr val="000000"/>
                </a:solidFill>
                <a:ea typeface="ＭＳ Ｐゴシック" charset="-128"/>
              </a:rPr>
            </a:br>
            <a:r>
              <a:rPr lang="en-US" sz="1200">
                <a:solidFill>
                  <a:srgbClr val="000000"/>
                </a:solidFill>
                <a:ea typeface="ＭＳ Ｐゴシック" charset="-128"/>
              </a:rPr>
              <a:t>	business can readily understand</a:t>
            </a:r>
          </a:p>
          <a:p>
            <a:pPr marL="215900" indent="-9525" hangingPunct="1">
              <a:buClrTx/>
              <a:buSzTx/>
              <a:buFontTx/>
              <a:buNone/>
              <a:tabLst>
                <a:tab pos="512763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endParaRPr lang="en-US" sz="1200">
              <a:solidFill>
                <a:srgbClr val="000000"/>
              </a:solidFill>
              <a:ea typeface="ＭＳ Ｐゴシック" charset="-128"/>
            </a:endParaRPr>
          </a:p>
          <a:p>
            <a:pPr marL="215900" indent="-9525" hangingPunct="1">
              <a:buClrTx/>
              <a:buSzTx/>
              <a:buFontTx/>
              <a:buNone/>
              <a:tabLst>
                <a:tab pos="512763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endParaRPr lang="en-US" sz="1400" b="1">
              <a:solidFill>
                <a:srgbClr val="000000"/>
              </a:solidFill>
              <a:ea typeface="ＭＳ Ｐゴシック" charset="-128"/>
            </a:endParaRPr>
          </a:p>
        </p:txBody>
      </p:sp>
      <p:cxnSp>
        <p:nvCxnSpPr>
          <p:cNvPr id="18444" name="AutoShape 12"/>
          <p:cNvCxnSpPr>
            <a:cxnSpLocks noChangeShapeType="1"/>
          </p:cNvCxnSpPr>
          <p:nvPr/>
        </p:nvCxnSpPr>
        <p:spPr bwMode="auto">
          <a:xfrm>
            <a:off x="4887913" y="3322638"/>
            <a:ext cx="1587" cy="685800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445" name="AutoShape 13"/>
          <p:cNvCxnSpPr>
            <a:cxnSpLocks noChangeShapeType="1"/>
          </p:cNvCxnSpPr>
          <p:nvPr/>
        </p:nvCxnSpPr>
        <p:spPr bwMode="auto">
          <a:xfrm>
            <a:off x="3021013" y="4503738"/>
            <a:ext cx="685800" cy="1587"/>
          </a:xfrm>
          <a:prstGeom prst="bentConnector3">
            <a:avLst>
              <a:gd name="adj1" fmla="val 50000"/>
            </a:avLst>
          </a:prstGeom>
          <a:noFill/>
          <a:ln w="28440" cap="flat">
            <a:solidFill>
              <a:srgbClr val="0093D9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18446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3883025"/>
            <a:ext cx="12573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1620838" y="3932238"/>
            <a:ext cx="538162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/>
          <a:p>
            <a:pPr hangingPunct="1">
              <a:tabLst>
                <a:tab pos="457200" algn="l"/>
              </a:tabLst>
            </a:pPr>
            <a:r>
              <a:rPr lang="en-US" sz="1200">
                <a:solidFill>
                  <a:srgbClr val="A6A6A6"/>
                </a:solidFill>
                <a:ea typeface="ＭＳ Ｐゴシック" charset="-128"/>
              </a:rPr>
              <a:t>AHA!</a:t>
            </a:r>
          </a:p>
        </p:txBody>
      </p:sp>
      <p:pic>
        <p:nvPicPr>
          <p:cNvPr id="18448" name="Picture 1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4618038"/>
            <a:ext cx="260350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49" name="Picture 1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3" y="5048250"/>
            <a:ext cx="550862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503238" y="122238"/>
            <a:ext cx="906938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640" rIns="0" bIns="0" anchor="ctr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3000">
                <a:solidFill>
                  <a:srgbClr val="4C4C4C"/>
                </a:solidFill>
                <a:ea typeface="ＭＳ Ｐゴシック" charset="-128"/>
              </a:rPr>
              <a:t>The BRMS Solution</a:t>
            </a:r>
          </a:p>
        </p:txBody>
      </p:sp>
      <p:pic>
        <p:nvPicPr>
          <p:cNvPr id="18451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17638"/>
            <a:ext cx="2525713" cy="132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"/>
      </a:majorFont>
      <a:minorFont>
        <a:latin typeface="Arial"/>
        <a:ea typeface="MS 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S Gothic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S Gothic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"/>
      </a:majorFont>
      <a:minorFont>
        <a:latin typeface="Arial"/>
        <a:ea typeface="MS 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S Gothic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S Gothic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"/>
      </a:majorFont>
      <a:minorFont>
        <a:latin typeface="Arial"/>
        <a:ea typeface="MS 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S Gothic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S Gothic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"/>
      </a:majorFont>
      <a:minorFont>
        <a:latin typeface="Arial"/>
        <a:ea typeface="MS 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S Gothic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S Gothic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S Gothic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S Gothic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S Gothic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  <a:ea typeface="MS Gothic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</TotalTime>
  <Words>490</Words>
  <Application>Microsoft Office PowerPoint</Application>
  <PresentationFormat>Custom</PresentationFormat>
  <Paragraphs>229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20</vt:i4>
      </vt:variant>
    </vt:vector>
  </HeadingPairs>
  <TitlesOfParts>
    <vt:vector size="39" baseType="lpstr">
      <vt:lpstr>Times New Roman</vt:lpstr>
      <vt:lpstr>Arial</vt:lpstr>
      <vt:lpstr>MS Gothic</vt:lpstr>
      <vt:lpstr>ＭＳ Ｐゴシック</vt:lpstr>
      <vt:lpstr>SimSun</vt:lpstr>
      <vt:lpstr>Microsoft YaHei</vt:lpstr>
      <vt:lpstr>Tahoma</vt:lpstr>
      <vt:lpstr>Calibri</vt:lpstr>
      <vt:lpstr>StarSymbol</vt:lpstr>
      <vt:lpstr>ＭＳ Ｐ明朝</vt:lpstr>
      <vt:lpstr>LiBERATION</vt:lpstr>
      <vt:lpstr>Liberation Sans;Arial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Part 1: Business Rules Overview    </vt:lpstr>
      <vt:lpstr>What is a BRMS?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Introducing JBoss BRMS 5.3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BRMS Value Proposition Top 4 “Take Aways”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1: Business Rules Overview    </dc:title>
  <dc:creator>psimpson</dc:creator>
  <cp:lastModifiedBy>Phil Simpson</cp:lastModifiedBy>
  <cp:revision>80</cp:revision>
  <cp:lastPrinted>1601-01-01T00:00:00Z</cp:lastPrinted>
  <dcterms:created xsi:type="dcterms:W3CDTF">2013-03-08T14:59:38Z</dcterms:created>
  <dcterms:modified xsi:type="dcterms:W3CDTF">2013-05-22T14:10:15Z</dcterms:modified>
</cp:coreProperties>
</file>